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95" r:id="rId11"/>
    <p:sldId id="296" r:id="rId12"/>
    <p:sldId id="297" r:id="rId13"/>
    <p:sldId id="268" r:id="rId14"/>
    <p:sldId id="269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311" r:id="rId36"/>
    <p:sldId id="316" r:id="rId37"/>
    <p:sldId id="313" r:id="rId38"/>
    <p:sldId id="314" r:id="rId39"/>
    <p:sldId id="315" r:id="rId4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4301-1B2C-47EC-B1A8-7F9F6E12E292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F7B31-96C1-4371-BC72-49761627DE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F7B31-96C1-4371-BC72-49761627DE0A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C6D506-BEFD-4D01-B4B6-42243CF72171}" type="datetimeFigureOut">
              <a:rPr lang="es-ES" smtClean="0"/>
              <a:pPr/>
              <a:t>08/12/2013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12B17D-7B91-4C06-A4BC-5794538A8C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3" Type="http://schemas.openxmlformats.org/officeDocument/2006/relationships/slide" Target="slide3.xml"/><Relationship Id="rId7" Type="http://schemas.openxmlformats.org/officeDocument/2006/relationships/slide" Target="slide30.xml"/><Relationship Id="rId12" Type="http://schemas.openxmlformats.org/officeDocument/2006/relationships/image" Target="../media/image3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11" Type="http://schemas.openxmlformats.org/officeDocument/2006/relationships/slide" Target="slide27.xml"/><Relationship Id="rId5" Type="http://schemas.openxmlformats.org/officeDocument/2006/relationships/slide" Target="slide14.xml"/><Relationship Id="rId10" Type="http://schemas.openxmlformats.org/officeDocument/2006/relationships/slide" Target="slide37.xml"/><Relationship Id="rId4" Type="http://schemas.openxmlformats.org/officeDocument/2006/relationships/slide" Target="slide4.xml"/><Relationship Id="rId9" Type="http://schemas.openxmlformats.org/officeDocument/2006/relationships/slide" Target="slide3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Juan Manuel Ramírez torres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Caso ficticio. Taller de Psicopedagogía </a:t>
            </a:r>
            <a:endParaRPr lang="es-ES" dirty="0"/>
          </a:p>
        </p:txBody>
      </p:sp>
      <p:pic>
        <p:nvPicPr>
          <p:cNvPr id="65538" name="Picture 2" descr="https://encrypted-tbn0.gstatic.com/images?q=tbn:ANd9GcRZ15if-3HX-85Zr7sGY8rhQtyvnc0llgeY4AEuHB42aePcYuwl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3" y="260648"/>
            <a:ext cx="5238851" cy="41044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4"/>
            <a:endParaRPr lang="es-CL" dirty="0" smtClean="0"/>
          </a:p>
          <a:p>
            <a:pPr lvl="4"/>
            <a:endParaRPr lang="es-CL" dirty="0" smtClean="0"/>
          </a:p>
          <a:p>
            <a:pPr lvl="4"/>
            <a:r>
              <a:rPr lang="es-CL" dirty="0" smtClean="0"/>
              <a:t>Vigilancia médica: si </a:t>
            </a:r>
            <a:endParaRPr lang="es-ES" dirty="0" smtClean="0"/>
          </a:p>
          <a:p>
            <a:pPr lvl="4"/>
            <a:r>
              <a:rPr lang="es-CL" dirty="0" smtClean="0"/>
              <a:t>Ingesta de alcohol: no</a:t>
            </a:r>
            <a:endParaRPr lang="es-ES" dirty="0" smtClean="0"/>
          </a:p>
          <a:p>
            <a:pPr lvl="4"/>
            <a:r>
              <a:rPr lang="es-CL" dirty="0" smtClean="0"/>
              <a:t>Ingesta de drogas: no</a:t>
            </a:r>
            <a:endParaRPr lang="es-ES" dirty="0" smtClean="0"/>
          </a:p>
          <a:p>
            <a:pPr lvl="4"/>
            <a:r>
              <a:rPr lang="es-CL" dirty="0" smtClean="0"/>
              <a:t>Ingesta de medicamentos sin vigilancia médica: no</a:t>
            </a:r>
          </a:p>
          <a:p>
            <a:pPr lvl="4">
              <a:buNone/>
            </a:pPr>
            <a:endParaRPr lang="es-CL" dirty="0" smtClean="0"/>
          </a:p>
          <a:p>
            <a:pPr lvl="0"/>
            <a:r>
              <a:rPr lang="es-CL" sz="2800" dirty="0" smtClean="0"/>
              <a:t>Antecedentes parto</a:t>
            </a:r>
            <a:endParaRPr lang="es-ES" dirty="0" smtClean="0"/>
          </a:p>
          <a:p>
            <a:pPr lvl="4"/>
            <a:r>
              <a:rPr lang="es-CL" dirty="0" smtClean="0"/>
              <a:t>Lugar de parto: Clínica Alemana</a:t>
            </a:r>
            <a:endParaRPr lang="es-ES" dirty="0" smtClean="0"/>
          </a:p>
          <a:p>
            <a:pPr lvl="4"/>
            <a:r>
              <a:rPr lang="es-CL" dirty="0" smtClean="0"/>
              <a:t>Tipo de parto: cesárea</a:t>
            </a:r>
            <a:endParaRPr lang="es-ES" dirty="0" smtClean="0"/>
          </a:p>
          <a:p>
            <a:pPr lvl="4"/>
            <a:r>
              <a:rPr lang="es-CL" dirty="0" smtClean="0"/>
              <a:t>Peso: 3,750</a:t>
            </a:r>
            <a:endParaRPr lang="es-ES" dirty="0" smtClean="0"/>
          </a:p>
          <a:p>
            <a:pPr lvl="4"/>
            <a:r>
              <a:rPr lang="es-CL" dirty="0" smtClean="0"/>
              <a:t>Talla: 46</a:t>
            </a:r>
            <a:endParaRPr lang="es-ES" dirty="0" smtClean="0"/>
          </a:p>
          <a:p>
            <a:pPr lvl="4"/>
            <a:r>
              <a:rPr lang="es-CL" dirty="0" err="1" smtClean="0"/>
              <a:t>Apgar</a:t>
            </a:r>
            <a:r>
              <a:rPr lang="es-CL" dirty="0" smtClean="0"/>
              <a:t>: 9</a:t>
            </a:r>
            <a:endParaRPr lang="es-ES" dirty="0" smtClean="0"/>
          </a:p>
          <a:p>
            <a:pPr lvl="4"/>
            <a:r>
              <a:rPr lang="es-CL" dirty="0" smtClean="0"/>
              <a:t>Problemas</a:t>
            </a:r>
            <a:r>
              <a:rPr lang="es-ES" dirty="0" smtClean="0"/>
              <a:t> (otros): ----- </a:t>
            </a:r>
          </a:p>
          <a:p>
            <a:pPr lvl="4"/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Anamnesis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0"/>
            <a:r>
              <a:rPr lang="es-CL" dirty="0" smtClean="0"/>
              <a:t>Antecedentes Post Natal	</a:t>
            </a:r>
            <a:endParaRPr lang="es-ES" dirty="0" smtClean="0"/>
          </a:p>
          <a:p>
            <a:pPr lvl="4"/>
            <a:r>
              <a:rPr lang="es-CL" dirty="0" smtClean="0"/>
              <a:t>Tratamientos post parto (cuáles): ninguno</a:t>
            </a:r>
            <a:endParaRPr lang="es-ES" dirty="0" smtClean="0"/>
          </a:p>
          <a:p>
            <a:pPr lvl="4"/>
            <a:r>
              <a:rPr lang="es-CL" dirty="0" smtClean="0"/>
              <a:t>Enfermedades (cuáles): no</a:t>
            </a:r>
            <a:endParaRPr lang="es-ES" dirty="0" smtClean="0"/>
          </a:p>
          <a:p>
            <a:pPr lvl="4"/>
            <a:r>
              <a:rPr lang="es-CL" dirty="0" smtClean="0"/>
              <a:t>Ingesta de medicamentos (cuáles): no</a:t>
            </a:r>
            <a:endParaRPr lang="es-ES" dirty="0" smtClean="0"/>
          </a:p>
          <a:p>
            <a:pPr lvl="4"/>
            <a:r>
              <a:rPr lang="es-CL" dirty="0" smtClean="0"/>
              <a:t>Hospitalizaciones(motivo): si, a los 6 años por quemaduras grado III</a:t>
            </a:r>
          </a:p>
          <a:p>
            <a:pPr lvl="4"/>
            <a:endParaRPr lang="es-CL" dirty="0" smtClean="0"/>
          </a:p>
          <a:p>
            <a:pPr lvl="4"/>
            <a:endParaRPr lang="es-ES" dirty="0" smtClean="0"/>
          </a:p>
          <a:p>
            <a:pPr lvl="0"/>
            <a:r>
              <a:rPr lang="es-CL" dirty="0" smtClean="0"/>
              <a:t> Antecedentes Psicomotor ( del niño): </a:t>
            </a:r>
            <a:endParaRPr lang="es-ES" dirty="0" smtClean="0"/>
          </a:p>
          <a:p>
            <a:pPr lvl="4"/>
            <a:r>
              <a:rPr lang="es-CL" dirty="0" smtClean="0"/>
              <a:t>Se paró: 10 meses</a:t>
            </a:r>
            <a:endParaRPr lang="es-ES" dirty="0" smtClean="0"/>
          </a:p>
          <a:p>
            <a:pPr lvl="4"/>
            <a:r>
              <a:rPr lang="es-CL" dirty="0" smtClean="0"/>
              <a:t>Se sentó solo: 6-8 meses</a:t>
            </a:r>
            <a:endParaRPr lang="es-ES" dirty="0" smtClean="0"/>
          </a:p>
          <a:p>
            <a:pPr lvl="4"/>
            <a:r>
              <a:rPr lang="es-CL" dirty="0" smtClean="0"/>
              <a:t>Caminó: Antes de cumplir un año</a:t>
            </a:r>
            <a:endParaRPr lang="es-ES" dirty="0" smtClean="0"/>
          </a:p>
          <a:p>
            <a:pPr lvl="4"/>
            <a:r>
              <a:rPr lang="es-CL" dirty="0" smtClean="0"/>
              <a:t>Control de esfínteres:  presento dificultad durante la noche adquiriéndolo a los dos años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Anamnesis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CL" dirty="0" smtClean="0"/>
              <a:t>Antecedentes de Lenguaje 	</a:t>
            </a:r>
            <a:endParaRPr lang="es-ES" dirty="0" smtClean="0"/>
          </a:p>
          <a:p>
            <a:pPr lvl="4"/>
            <a:r>
              <a:rPr lang="es-CL" dirty="0" smtClean="0"/>
              <a:t>A qué edad dijo:</a:t>
            </a:r>
            <a:endParaRPr lang="es-ES" dirty="0" smtClean="0"/>
          </a:p>
          <a:p>
            <a:pPr lvl="5"/>
            <a:r>
              <a:rPr lang="es-CL" dirty="0" smtClean="0"/>
              <a:t>Primeras palabras: 5 meses</a:t>
            </a:r>
            <a:endParaRPr lang="es-ES" dirty="0" smtClean="0"/>
          </a:p>
          <a:p>
            <a:pPr lvl="5"/>
            <a:r>
              <a:rPr lang="es-CL" dirty="0" smtClean="0"/>
              <a:t>Oraciones: 8 meses</a:t>
            </a:r>
            <a:endParaRPr lang="es-ES" dirty="0" smtClean="0"/>
          </a:p>
          <a:p>
            <a:pPr lvl="5"/>
            <a:r>
              <a:rPr lang="es-CL" dirty="0" smtClean="0"/>
              <a:t>Lenguaje claro: no, puesto que debió ser llevado a una escuela de lenguaje.</a:t>
            </a:r>
            <a:endParaRPr lang="es-ES" dirty="0" smtClean="0"/>
          </a:p>
          <a:p>
            <a:pPr lvl="5"/>
            <a:r>
              <a:rPr lang="es-CL" dirty="0" smtClean="0"/>
              <a:t>Dificultades del habla: si</a:t>
            </a:r>
            <a:endParaRPr lang="es-ES" dirty="0" smtClean="0"/>
          </a:p>
          <a:p>
            <a:r>
              <a:rPr lang="es-CL" dirty="0" smtClean="0"/>
              <a:t> Antecedentes Escolares</a:t>
            </a:r>
          </a:p>
          <a:p>
            <a:pPr lvl="3"/>
            <a:r>
              <a:rPr lang="es-CL" dirty="0" smtClean="0"/>
              <a:t>Presento dificultades al inicio de la escolaridad: si, relaciones con sus compañeros</a:t>
            </a:r>
          </a:p>
          <a:p>
            <a:pPr lvl="3"/>
            <a:r>
              <a:rPr lang="es-CL" dirty="0" smtClean="0"/>
              <a:t>Asistió a sala cuna: si</a:t>
            </a:r>
          </a:p>
          <a:p>
            <a:pPr lvl="3"/>
            <a:r>
              <a:rPr lang="es-CL" dirty="0" smtClean="0"/>
              <a:t>En cuántos colegios estuvo: 2</a:t>
            </a:r>
          </a:p>
          <a:p>
            <a:pPr lvl="6"/>
            <a:r>
              <a:rPr lang="es-CL" dirty="0" smtClean="0"/>
              <a:t>Motivo: por problemas del lenguaje, estuvo en un colegio de lenguaje, luego en un colegio tradicional. </a:t>
            </a:r>
          </a:p>
          <a:p>
            <a:pPr lvl="3"/>
            <a:r>
              <a:rPr lang="es-CL" dirty="0" smtClean="0"/>
              <a:t>Presento dificultades en la relación con sus compañeros</a:t>
            </a:r>
          </a:p>
          <a:p>
            <a:pPr lvl="5">
              <a:buNone/>
            </a:pPr>
            <a:endParaRPr lang="es-CL" dirty="0" smtClean="0"/>
          </a:p>
          <a:p>
            <a:r>
              <a:rPr lang="es-CL" dirty="0" smtClean="0"/>
              <a:t>Antecedentes Relevantes </a:t>
            </a:r>
          </a:p>
          <a:p>
            <a:pPr lvl="4"/>
            <a:r>
              <a:rPr lang="es-CL" dirty="0" smtClean="0"/>
              <a:t>Asiste algún especialista   - Diagnóstico   - tiempo</a:t>
            </a:r>
            <a:endParaRPr lang="es-ES" dirty="0" smtClean="0"/>
          </a:p>
          <a:p>
            <a:pPr lvl="5"/>
            <a:r>
              <a:rPr lang="es-CL" dirty="0" smtClean="0"/>
              <a:t>Psicólogo _____________</a:t>
            </a:r>
            <a:r>
              <a:rPr lang="es-CL" dirty="0" err="1" smtClean="0"/>
              <a:t>si_____________Dos</a:t>
            </a:r>
            <a:r>
              <a:rPr lang="es-CL" dirty="0" smtClean="0"/>
              <a:t> meses_</a:t>
            </a:r>
            <a:endParaRPr lang="es-ES" dirty="0" smtClean="0"/>
          </a:p>
          <a:p>
            <a:pPr lvl="5"/>
            <a:r>
              <a:rPr lang="es-CL" dirty="0" err="1" smtClean="0"/>
              <a:t>Psiquiatra______________no</a:t>
            </a:r>
            <a:r>
              <a:rPr lang="es-CL" dirty="0" smtClean="0"/>
              <a:t>____________________</a:t>
            </a:r>
            <a:endParaRPr lang="es-ES" dirty="0" smtClean="0"/>
          </a:p>
          <a:p>
            <a:pPr lvl="5"/>
            <a:r>
              <a:rPr lang="es-CL" dirty="0" err="1" smtClean="0"/>
              <a:t>Psicopedagogo__________no</a:t>
            </a:r>
            <a:r>
              <a:rPr lang="es-CL" dirty="0" smtClean="0"/>
              <a:t> ______________________</a:t>
            </a:r>
          </a:p>
          <a:p>
            <a:pPr lvl="5"/>
            <a:r>
              <a:rPr lang="es-CL" dirty="0" err="1" smtClean="0"/>
              <a:t>Fonoaudiólogo__________si____en</a:t>
            </a:r>
            <a:r>
              <a:rPr lang="es-CL" dirty="0" smtClean="0"/>
              <a:t> la escuela de lenguaje_</a:t>
            </a:r>
          </a:p>
          <a:p>
            <a:pPr lvl="5"/>
            <a:r>
              <a:rPr lang="es-CL" dirty="0" smtClean="0"/>
              <a:t>Neurólogo: déficit atencional c/Hiperactividad__5 años___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Anamnesis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23528" y="620688"/>
          <a:ext cx="806489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293752">
                <a:tc>
                  <a:txBody>
                    <a:bodyPr/>
                    <a:lstStyle/>
                    <a:p>
                      <a:r>
                        <a:rPr lang="es-CL" dirty="0" smtClean="0"/>
                        <a:t>Observaciones</a:t>
                      </a:r>
                      <a:r>
                        <a:rPr lang="es-CL" baseline="0" dirty="0" smtClean="0"/>
                        <a:t> importantes.</a:t>
                      </a:r>
                    </a:p>
                  </a:txBody>
                  <a:tcPr/>
                </a:tc>
              </a:tr>
              <a:tr h="330529">
                <a:tc>
                  <a:txBody>
                    <a:bodyPr/>
                    <a:lstStyle/>
                    <a:p>
                      <a:r>
                        <a:rPr lang="es-CL" dirty="0" smtClean="0"/>
                        <a:t>* Padeció de púrpura,</a:t>
                      </a:r>
                      <a:r>
                        <a:rPr lang="es-CL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578425">
                <a:tc>
                  <a:txBody>
                    <a:bodyPr/>
                    <a:lstStyle/>
                    <a:p>
                      <a:r>
                        <a:rPr lang="es-CL" baseline="0" dirty="0" smtClean="0"/>
                        <a:t>* Estuvo hospitalizado durante un mes, por sufrir q</a:t>
                      </a:r>
                      <a:r>
                        <a:rPr lang="es-CL" dirty="0" smtClean="0"/>
                        <a:t>uemaduras</a:t>
                      </a:r>
                      <a:r>
                        <a:rPr lang="es-CL" baseline="0" dirty="0" smtClean="0"/>
                        <a:t> en su cuerpo en tercer grado.</a:t>
                      </a:r>
                      <a:endParaRPr lang="es-ES" dirty="0"/>
                    </a:p>
                  </a:txBody>
                  <a:tcPr/>
                </a:tc>
              </a:tr>
              <a:tr h="330529">
                <a:tc>
                  <a:txBody>
                    <a:bodyPr/>
                    <a:lstStyle/>
                    <a:p>
                      <a:r>
                        <a:rPr lang="es-CL" dirty="0" smtClean="0"/>
                        <a:t>* El remedio Diazepam,</a:t>
                      </a:r>
                      <a:r>
                        <a:rPr lang="es-CL" baseline="0" dirty="0" smtClean="0"/>
                        <a:t> en vez de tranquilizarlo lo alteraba</a:t>
                      </a:r>
                      <a:endParaRPr lang="es-ES" dirty="0"/>
                    </a:p>
                  </a:txBody>
                  <a:tcPr/>
                </a:tc>
              </a:tr>
              <a:tr h="5784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s-CL" dirty="0" smtClean="0"/>
                        <a:t>* Dispraxia</a:t>
                      </a:r>
                      <a:r>
                        <a:rPr lang="es-CL" baseline="0" dirty="0" smtClean="0"/>
                        <a:t> motora, limítrofe, Disortografía y </a:t>
                      </a:r>
                      <a:r>
                        <a:rPr lang="es-CL" baseline="0" dirty="0" err="1" smtClean="0"/>
                        <a:t>disgrafía</a:t>
                      </a:r>
                      <a:r>
                        <a:rPr lang="es-CL" baseline="0" dirty="0" smtClean="0"/>
                        <a:t> (diagnóstico del </a:t>
                      </a:r>
                      <a:r>
                        <a:rPr lang="es-CL" dirty="0" smtClean="0"/>
                        <a:t>Neurólogo)</a:t>
                      </a:r>
                      <a:endParaRPr lang="es-ES" dirty="0" smtClean="0"/>
                    </a:p>
                  </a:txBody>
                  <a:tcPr/>
                </a:tc>
              </a:tr>
              <a:tr h="330529">
                <a:tc>
                  <a:txBody>
                    <a:bodyPr/>
                    <a:lstStyle/>
                    <a:p>
                      <a:r>
                        <a:rPr lang="es-CL" dirty="0" smtClean="0"/>
                        <a:t>* Medicamento: Metilfedinato</a:t>
                      </a:r>
                      <a:endParaRPr lang="es-ES" dirty="0"/>
                    </a:p>
                  </a:txBody>
                  <a:tcPr/>
                </a:tc>
              </a:tr>
              <a:tr h="578425">
                <a:tc>
                  <a:txBody>
                    <a:bodyPr/>
                    <a:lstStyle/>
                    <a:p>
                      <a:r>
                        <a:rPr lang="es-CL" dirty="0" smtClean="0"/>
                        <a:t>* Presenta tener buena relación con sus</a:t>
                      </a:r>
                      <a:r>
                        <a:rPr lang="es-CL" baseline="0" dirty="0" smtClean="0"/>
                        <a:t> abuelos, y se relaciona con niños mayores</a:t>
                      </a:r>
                      <a:endParaRPr lang="es-ES" dirty="0"/>
                    </a:p>
                  </a:txBody>
                  <a:tcPr/>
                </a:tc>
              </a:tr>
              <a:tr h="330529">
                <a:tc>
                  <a:txBody>
                    <a:bodyPr/>
                    <a:lstStyle/>
                    <a:p>
                      <a:r>
                        <a:rPr lang="es-CL" dirty="0" smtClean="0"/>
                        <a:t>Indicios de asperger.</a:t>
                      </a:r>
                      <a:r>
                        <a:rPr lang="es-CL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33052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3052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Anamnesis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s-CL" dirty="0" smtClean="0"/>
              <a:t>Propuesta Diagnóstica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4824536"/>
          </a:xfrm>
        </p:spPr>
        <p:txBody>
          <a:bodyPr>
            <a:normAutofit lnSpcReduction="10000"/>
          </a:bodyPr>
          <a:lstStyle/>
          <a:p>
            <a:pPr lvl="0"/>
            <a:r>
              <a:rPr lang="es-CL" b="1" u="sng" dirty="0" smtClean="0"/>
              <a:t>Identificación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lvl="0"/>
            <a:r>
              <a:rPr lang="es-CL" dirty="0" smtClean="0"/>
              <a:t>Nombre			:</a:t>
            </a:r>
            <a:r>
              <a:rPr lang="es-CL" sz="2000" dirty="0" smtClean="0"/>
              <a:t>Juan Manuel Ramírez Torres</a:t>
            </a:r>
            <a:endParaRPr lang="es-ES" dirty="0" smtClean="0"/>
          </a:p>
          <a:p>
            <a:pPr lvl="0"/>
            <a:r>
              <a:rPr lang="es-CL" dirty="0" smtClean="0"/>
              <a:t>Fecha de nacimiento   	: 1 mayo 2000</a:t>
            </a:r>
            <a:endParaRPr lang="es-ES" dirty="0" smtClean="0"/>
          </a:p>
          <a:p>
            <a:pPr lvl="0"/>
            <a:r>
              <a:rPr lang="es-CL" dirty="0" smtClean="0"/>
              <a:t>Edad Cronológica	: 13 años 6 meses </a:t>
            </a:r>
            <a:endParaRPr lang="es-ES" dirty="0" smtClean="0"/>
          </a:p>
          <a:p>
            <a:pPr lvl="0"/>
            <a:r>
              <a:rPr lang="es-CL" dirty="0" smtClean="0"/>
              <a:t>Colegio 			: San Pedro de Quilicura</a:t>
            </a:r>
            <a:endParaRPr lang="es-ES" dirty="0" smtClean="0"/>
          </a:p>
          <a:p>
            <a:pPr lvl="0"/>
            <a:r>
              <a:rPr lang="es-CL" dirty="0" smtClean="0"/>
              <a:t>Curso			: 7mo básico</a:t>
            </a:r>
            <a:endParaRPr lang="es-ES" dirty="0" smtClean="0"/>
          </a:p>
          <a:p>
            <a:pPr lvl="0"/>
            <a:r>
              <a:rPr lang="es-CL" dirty="0" smtClean="0"/>
              <a:t>Escolaridad		: dos años de pre- básica, más 6 años de escolaridad básica y un año de repitencia (6to básico)</a:t>
            </a:r>
            <a:endParaRPr lang="es-ES" dirty="0" smtClean="0"/>
          </a:p>
          <a:p>
            <a:pPr lvl="0"/>
            <a:r>
              <a:rPr lang="es-CL" dirty="0" smtClean="0"/>
              <a:t>Psicopedagoga		: Alumnas Instituto Los 					Leones 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616624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Motivo de consulta</a:t>
            </a:r>
          </a:p>
          <a:p>
            <a:pPr lvl="1"/>
            <a:r>
              <a:rPr lang="es-CL" dirty="0" smtClean="0"/>
              <a:t>Derivado por neurólogo por déficit atencional y bajo rendimiento académico.</a:t>
            </a:r>
          </a:p>
          <a:p>
            <a:pPr lvl="1"/>
            <a:endParaRPr lang="es-CL" dirty="0" smtClean="0"/>
          </a:p>
          <a:p>
            <a:pPr lvl="0"/>
            <a:r>
              <a:rPr lang="es-CL" dirty="0" smtClean="0"/>
              <a:t>Observaciones Generales</a:t>
            </a:r>
          </a:p>
          <a:p>
            <a:pPr lvl="1"/>
            <a:r>
              <a:rPr lang="es-CL" dirty="0" smtClean="0"/>
              <a:t>Juan se encuentra cursando séptimo año de enseñanza básica, presenta bajo rendimiento escolar en varias asignaturas.</a:t>
            </a:r>
          </a:p>
          <a:p>
            <a:pPr lvl="1"/>
            <a:r>
              <a:rPr lang="es-CL" dirty="0" smtClean="0"/>
              <a:t>Tiene una repitencia en sexto año básico. Asimismo presenta dificultades al momento de poner atención a las clases siendo muy inquieto en estas. A su vez no cumple con sus tareas escolares y no mantiene buena relación con sus pares.</a:t>
            </a:r>
          </a:p>
          <a:p>
            <a:pPr lvl="1"/>
            <a:r>
              <a:rPr lang="es-CL" dirty="0" smtClean="0"/>
              <a:t>sin embargo asiste  regularmente a clases, manifestando su interés por aprender, mismo interés que demuestra su familia por el proceso educativo del niño. Cabe mencionar que actualmente se encuentra en tratamiento con Neurólogo. Y no presenta tener dificultades auditivas, visuales o motoras.</a:t>
            </a:r>
          </a:p>
        </p:txBody>
      </p:sp>
      <p:sp>
        <p:nvSpPr>
          <p:cNvPr id="6" name="5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Instrumentos a Utilizar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u="sng" dirty="0" smtClean="0"/>
              <a:t>Nombre del Test</a:t>
            </a:r>
            <a:r>
              <a:rPr lang="es-CL" dirty="0" smtClean="0"/>
              <a:t>: Historia Clínica del Desarrollo y del Aprendizaje “</a:t>
            </a:r>
            <a:r>
              <a:rPr lang="es-CL" dirty="0" err="1" smtClean="0"/>
              <a:t>Anamnésis</a:t>
            </a:r>
            <a:r>
              <a:rPr lang="es-CL" dirty="0" smtClean="0"/>
              <a:t>”</a:t>
            </a:r>
            <a:endParaRPr lang="es-ES" dirty="0" smtClean="0"/>
          </a:p>
          <a:p>
            <a:r>
              <a:rPr lang="es-CL" dirty="0" smtClean="0"/>
              <a:t>Autores: K. Arancibia- D. Córdova – </a:t>
            </a:r>
          </a:p>
          <a:p>
            <a:pPr>
              <a:buNone/>
            </a:pPr>
            <a:r>
              <a:rPr lang="es-CL" dirty="0" smtClean="0"/>
              <a:t>		       S. Morales – D. Rojas</a:t>
            </a:r>
            <a:endParaRPr lang="es-ES" dirty="0" smtClean="0"/>
          </a:p>
          <a:p>
            <a:r>
              <a:rPr lang="es-CL" dirty="0" smtClean="0"/>
              <a:t>Objetivo: Recolectar información del ámbito familiar, prenatal, perinatal, desarrollo psicomotor, antecedentes patológicos, historia psicosocial y educacional del niño.</a:t>
            </a:r>
            <a:endParaRPr lang="es-ES" dirty="0" smtClean="0"/>
          </a:p>
          <a:p>
            <a:r>
              <a:rPr lang="es-CL" b="1" dirty="0" smtClean="0"/>
              <a:t>Proceso: Familiar, Escolar y Personal</a:t>
            </a:r>
            <a:r>
              <a:rPr lang="es-CL" dirty="0" smtClean="0"/>
              <a:t> </a:t>
            </a:r>
            <a:endParaRPr lang="es-ES" dirty="0"/>
          </a:p>
        </p:txBody>
      </p:sp>
      <p:sp>
        <p:nvSpPr>
          <p:cNvPr id="5" name="4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77500" lnSpcReduction="20000"/>
          </a:bodyPr>
          <a:lstStyle/>
          <a:p>
            <a:r>
              <a:rPr lang="es-CL" u="sng" dirty="0" smtClean="0"/>
              <a:t>Nombre del Test</a:t>
            </a:r>
            <a:r>
              <a:rPr lang="es-CL" dirty="0" smtClean="0"/>
              <a:t>: Batería Psicopedagógica Evalúa 7</a:t>
            </a:r>
            <a:endParaRPr lang="es-ES" dirty="0" smtClean="0"/>
          </a:p>
          <a:p>
            <a:pPr lvl="1"/>
            <a:r>
              <a:rPr lang="es-CL" dirty="0" smtClean="0"/>
              <a:t>Autor: Jesús García Vidal y Daniel González </a:t>
            </a:r>
            <a:r>
              <a:rPr lang="es-CL" dirty="0" err="1" smtClean="0"/>
              <a:t>Manjón</a:t>
            </a:r>
            <a:r>
              <a:rPr lang="es-CL" dirty="0" smtClean="0"/>
              <a:t> </a:t>
            </a:r>
            <a:endParaRPr lang="es-ES" dirty="0" smtClean="0"/>
          </a:p>
          <a:p>
            <a:pPr lvl="1"/>
            <a:r>
              <a:rPr lang="es-CL" dirty="0" smtClean="0"/>
              <a:t>Test a Utilizar: Niveles de Adaptación </a:t>
            </a:r>
            <a:endParaRPr lang="es-ES" dirty="0" smtClean="0"/>
          </a:p>
          <a:p>
            <a:pPr lvl="1"/>
            <a:r>
              <a:rPr lang="es-CL" dirty="0" smtClean="0"/>
              <a:t>Objetivo: Valorar diversos aspectos de la adaptación socio-escolar del niño, en aspectos tales como Actitud/Motivación, Autocontrol/Autonomía, conductas Pro sociales y </a:t>
            </a:r>
            <a:r>
              <a:rPr lang="es-CL" dirty="0" err="1" smtClean="0"/>
              <a:t>Autoconcepto</a:t>
            </a:r>
            <a:r>
              <a:rPr lang="es-CL" dirty="0" smtClean="0"/>
              <a:t>/Autoestima. </a:t>
            </a:r>
            <a:endParaRPr lang="es-ES" dirty="0" smtClean="0"/>
          </a:p>
          <a:p>
            <a:pPr lvl="1"/>
            <a:r>
              <a:rPr lang="es-CL" b="1" dirty="0" smtClean="0"/>
              <a:t>Proceso: Ámbito Personal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CL" u="sng" dirty="0" smtClean="0"/>
              <a:t>Nombre del Test</a:t>
            </a:r>
            <a:r>
              <a:rPr lang="es-CL" dirty="0" smtClean="0"/>
              <a:t>: Escala Tipos de Familia según criterio Psicopedagógico </a:t>
            </a:r>
            <a:endParaRPr lang="es-ES" dirty="0" smtClean="0"/>
          </a:p>
          <a:p>
            <a:pPr lvl="1"/>
            <a:r>
              <a:rPr lang="es-CL" dirty="0" smtClean="0"/>
              <a:t>Autor: Ximena Cerda, Isabel Domínguez, A. Cox, L. </a:t>
            </a:r>
            <a:r>
              <a:rPr lang="es-CL" dirty="0" err="1" smtClean="0"/>
              <a:t>Csillag</a:t>
            </a:r>
            <a:r>
              <a:rPr lang="es-CL" dirty="0" smtClean="0"/>
              <a:t>, M. Gana, P. Larraín y E. </a:t>
            </a:r>
            <a:r>
              <a:rPr lang="es-CL" dirty="0" err="1" smtClean="0"/>
              <a:t>Zucker</a:t>
            </a:r>
            <a:r>
              <a:rPr lang="es-CL" dirty="0" smtClean="0"/>
              <a:t>. </a:t>
            </a:r>
            <a:endParaRPr lang="es-ES" dirty="0" smtClean="0"/>
          </a:p>
          <a:p>
            <a:pPr lvl="1"/>
            <a:r>
              <a:rPr lang="es-CL" dirty="0" smtClean="0"/>
              <a:t>Objetivo: Conocer el tipo de familia en el cual está inserto el educando que presenta dificultades de aprendizaje.  </a:t>
            </a:r>
            <a:endParaRPr lang="es-ES" dirty="0" smtClean="0"/>
          </a:p>
          <a:p>
            <a:pPr lvl="1"/>
            <a:r>
              <a:rPr lang="es-CL" b="1" dirty="0" smtClean="0"/>
              <a:t>Proceso: Ámbito Familiar </a:t>
            </a:r>
            <a:endParaRPr lang="es-ES" dirty="0" smtClean="0"/>
          </a:p>
          <a:p>
            <a:r>
              <a:rPr lang="es-CL" u="sng" dirty="0" smtClean="0"/>
              <a:t>Nombre del Test</a:t>
            </a:r>
            <a:r>
              <a:rPr lang="es-CL" dirty="0" smtClean="0"/>
              <a:t>: Cuestionario hábitos y métodos de estudio</a:t>
            </a:r>
            <a:endParaRPr lang="es-ES" dirty="0" smtClean="0"/>
          </a:p>
          <a:p>
            <a:pPr lvl="1"/>
            <a:r>
              <a:rPr lang="es-CL" dirty="0" smtClean="0"/>
              <a:t>Autores: Editorial Océano</a:t>
            </a:r>
            <a:endParaRPr lang="es-ES" dirty="0" smtClean="0"/>
          </a:p>
          <a:p>
            <a:pPr lvl="1"/>
            <a:r>
              <a:rPr lang="es-CL" dirty="0" smtClean="0"/>
              <a:t>Objetivo: Permite observar hábitos y métodos de estudio del alumno y la forma en que se organiza para estudiar tomando en cuenta aspectos como la memoria y atención, su actitud durante la clase, técnicas auxiliares que utiliza </a:t>
            </a:r>
            <a:endParaRPr lang="es-ES" dirty="0" smtClean="0"/>
          </a:p>
          <a:p>
            <a:pPr lvl="1"/>
            <a:r>
              <a:rPr lang="es-CL" dirty="0" smtClean="0"/>
              <a:t>Proceso: </a:t>
            </a:r>
            <a:r>
              <a:rPr lang="es-CL" b="1" dirty="0" smtClean="0"/>
              <a:t>Ámbito Escolar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socio-afectiva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u="sng" dirty="0" smtClean="0"/>
              <a:t>Justificación</a:t>
            </a:r>
            <a:r>
              <a:rPr lang="es-CL" dirty="0" smtClean="0"/>
              <a:t>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Con la elección de estos instrumentos se podrá indagar en información específica acerca del beneficiario, con el objetivo de saber y conocer el ámbito emocional y social del menor. Asimismo obtener información de las herramientas que él utiliza al momento de estudiar, por lo que guiarán a un análisis más completo de la situación, pudiendo ser causal de su bajo rendimiento. </a:t>
            </a:r>
            <a:endParaRPr lang="es-ES" dirty="0" smtClean="0"/>
          </a:p>
          <a:p>
            <a:endParaRPr lang="es-ES" dirty="0" smtClean="0"/>
          </a:p>
        </p:txBody>
      </p:sp>
      <p:sp>
        <p:nvSpPr>
          <p:cNvPr id="6" name="5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socio-afectiva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fontScale="40000" lnSpcReduction="20000"/>
          </a:bodyPr>
          <a:lstStyle/>
          <a:p>
            <a:r>
              <a:rPr lang="es-CL" sz="4800" u="sng" dirty="0" smtClean="0"/>
              <a:t>Nombre del Test</a:t>
            </a:r>
            <a:r>
              <a:rPr lang="es-CL" sz="4800" dirty="0" smtClean="0"/>
              <a:t>: Batería Psicopedagógica Evalúa 7</a:t>
            </a:r>
            <a:endParaRPr lang="es-ES" sz="4800" dirty="0" smtClean="0"/>
          </a:p>
          <a:p>
            <a:pPr lvl="1"/>
            <a:r>
              <a:rPr lang="es-CL" sz="4800" dirty="0" smtClean="0"/>
              <a:t>Autor: Jesús García Vidal y Daniel González </a:t>
            </a:r>
            <a:r>
              <a:rPr lang="es-CL" sz="4800" dirty="0" err="1" smtClean="0"/>
              <a:t>Manjón</a:t>
            </a:r>
            <a:r>
              <a:rPr lang="es-CL" sz="4800" dirty="0" smtClean="0"/>
              <a:t> </a:t>
            </a:r>
            <a:endParaRPr lang="es-ES" sz="4800" dirty="0" smtClean="0"/>
          </a:p>
          <a:p>
            <a:pPr lvl="1"/>
            <a:r>
              <a:rPr lang="es-CL" sz="4800" dirty="0" smtClean="0"/>
              <a:t>Objetivo: Evaluar las bases cognitivas del aprendizaje </a:t>
            </a:r>
            <a:endParaRPr lang="es-ES" sz="4800" dirty="0" smtClean="0"/>
          </a:p>
          <a:p>
            <a:pPr lvl="1"/>
            <a:r>
              <a:rPr lang="es-CL" sz="4800" dirty="0" smtClean="0"/>
              <a:t>Test a Utilizar: Memoria y Atención</a:t>
            </a:r>
            <a:endParaRPr lang="es-ES" sz="4800" dirty="0" smtClean="0"/>
          </a:p>
          <a:p>
            <a:pPr lvl="1"/>
            <a:r>
              <a:rPr lang="es-CL" sz="4800" dirty="0" smtClean="0"/>
              <a:t>Objetivo: A partir de estímulos visuales, se valora la capacidad del alumno para mantener una atención concentrada en tareas que exigen observación analítica. Asimismo se valora la capacidad de memoria a corto plazo en tareas de reconocimiento.   </a:t>
            </a:r>
            <a:endParaRPr lang="es-ES" sz="4800" dirty="0" smtClean="0"/>
          </a:p>
          <a:p>
            <a:pPr lvl="1"/>
            <a:r>
              <a:rPr lang="es-CL" sz="4800" b="1" dirty="0" smtClean="0"/>
              <a:t>Proceso: Atención-Memoria Visual </a:t>
            </a:r>
            <a:endParaRPr lang="es-ES" sz="4800" dirty="0" smtClean="0"/>
          </a:p>
          <a:p>
            <a:r>
              <a:rPr lang="es-CL" sz="4800" u="sng" dirty="0" smtClean="0"/>
              <a:t>Nombre del </a:t>
            </a:r>
            <a:r>
              <a:rPr lang="es-CL" sz="4800" u="sng" dirty="0" err="1" smtClean="0"/>
              <a:t>Test</a:t>
            </a:r>
            <a:r>
              <a:rPr lang="es-CL" sz="4800" dirty="0" err="1" smtClean="0"/>
              <a:t>:Test</a:t>
            </a:r>
            <a:r>
              <a:rPr lang="es-CL" sz="4800" dirty="0" smtClean="0"/>
              <a:t> de habilidades verbales para adolescentes</a:t>
            </a:r>
            <a:endParaRPr lang="es-ES" sz="4800" dirty="0" smtClean="0"/>
          </a:p>
          <a:p>
            <a:pPr lvl="1"/>
            <a:r>
              <a:rPr lang="es-CL" sz="4800" dirty="0" smtClean="0"/>
              <a:t>Autor: </a:t>
            </a:r>
            <a:r>
              <a:rPr lang="es-CL" sz="4800" dirty="0" err="1" smtClean="0"/>
              <a:t>Maria</a:t>
            </a:r>
            <a:r>
              <a:rPr lang="es-CL" sz="4800" dirty="0" smtClean="0"/>
              <a:t> de la Paz </a:t>
            </a:r>
            <a:r>
              <a:rPr lang="es-CL" sz="4800" dirty="0" err="1" smtClean="0"/>
              <a:t>Bruner</a:t>
            </a:r>
            <a:r>
              <a:rPr lang="es-CL" sz="4800" dirty="0" smtClean="0"/>
              <a:t> </a:t>
            </a:r>
            <a:r>
              <a:rPr lang="es-CL" sz="4800" dirty="0" err="1" smtClean="0"/>
              <a:t>Achondo</a:t>
            </a:r>
            <a:endParaRPr lang="es-CL" sz="4800" dirty="0" smtClean="0"/>
          </a:p>
          <a:p>
            <a:pPr lvl="1"/>
            <a:r>
              <a:rPr lang="es-CL" sz="4800" dirty="0" smtClean="0"/>
              <a:t>Test a Utilizar: </a:t>
            </a:r>
            <a:endParaRPr lang="es-ES" sz="4800" dirty="0" smtClean="0"/>
          </a:p>
          <a:p>
            <a:pPr lvl="1"/>
            <a:r>
              <a:rPr lang="es-CL" sz="4800" dirty="0" smtClean="0"/>
              <a:t>Seriación verbal: Determinar la habilidad para retener series con significado verbal explícito. Implica los procesos de recepción y comprensión auditiva verbal, memoria auditiva verbal de series con significado y expresión verbal de las series retenidas.  </a:t>
            </a:r>
            <a:endParaRPr lang="es-ES" sz="4800" dirty="0" smtClean="0"/>
          </a:p>
          <a:p>
            <a:pPr lvl="1"/>
            <a:r>
              <a:rPr lang="es-CL" sz="4800" b="1" dirty="0" smtClean="0"/>
              <a:t>Proceso: Memoria Auditiva </a:t>
            </a:r>
            <a:endParaRPr lang="es-ES" sz="4800" dirty="0" smtClean="0"/>
          </a:p>
          <a:p>
            <a:pPr>
              <a:buNone/>
            </a:pPr>
            <a:endParaRPr lang="es-ES" sz="4800" dirty="0" smtClean="0"/>
          </a:p>
          <a:p>
            <a:endParaRPr lang="es-ES" dirty="0"/>
          </a:p>
        </p:txBody>
      </p:sp>
      <p:sp>
        <p:nvSpPr>
          <p:cNvPr id="7" name="6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Cognitiva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67600" cy="580926"/>
          </a:xfrm>
        </p:spPr>
        <p:txBody>
          <a:bodyPr/>
          <a:lstStyle/>
          <a:p>
            <a:r>
              <a:rPr lang="es-CL" dirty="0" smtClean="0"/>
              <a:t>Índice</a:t>
            </a:r>
            <a:endParaRPr lang="es-ES" dirty="0"/>
          </a:p>
        </p:txBody>
      </p:sp>
      <p:sp>
        <p:nvSpPr>
          <p:cNvPr id="4" name="3 Rectángulo redondeado">
            <a:hlinkClick r:id="rId2" action="ppaction://hlinksldjump"/>
          </p:cNvPr>
          <p:cNvSpPr/>
          <p:nvPr/>
        </p:nvSpPr>
        <p:spPr>
          <a:xfrm>
            <a:off x="683568" y="2852936"/>
            <a:ext cx="2736304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Anamnesis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611560" y="1268760"/>
            <a:ext cx="2880320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Presentación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5 Rectángulo redondeado">
            <a:hlinkClick r:id="rId4" action="ppaction://hlinksldjump"/>
          </p:cNvPr>
          <p:cNvSpPr/>
          <p:nvPr/>
        </p:nvSpPr>
        <p:spPr>
          <a:xfrm>
            <a:off x="467544" y="2060848"/>
            <a:ext cx="316835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Pauta de despistaje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7" name="6 Rectángulo redondeado">
            <a:hlinkClick r:id="rId5" action="ppaction://hlinksldjump"/>
          </p:cNvPr>
          <p:cNvSpPr/>
          <p:nvPr/>
        </p:nvSpPr>
        <p:spPr>
          <a:xfrm>
            <a:off x="395536" y="3645024"/>
            <a:ext cx="352839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Propuesta diagnóstica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8" name="7 Rectángulo redondeado">
            <a:hlinkClick r:id="rId6" action="ppaction://hlinksldjump"/>
          </p:cNvPr>
          <p:cNvSpPr/>
          <p:nvPr/>
        </p:nvSpPr>
        <p:spPr>
          <a:xfrm>
            <a:off x="395536" y="5229200"/>
            <a:ext cx="352839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Estrategia utilizada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9" name="8 Rectángulo redondeado">
            <a:hlinkClick r:id="rId7" action="ppaction://hlinksldjump"/>
          </p:cNvPr>
          <p:cNvSpPr/>
          <p:nvPr/>
        </p:nvSpPr>
        <p:spPr>
          <a:xfrm>
            <a:off x="827584" y="5949280"/>
            <a:ext cx="2736304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Juego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>
            <a:hlinkClick r:id="rId8" action="ppaction://hlinksldjump"/>
          </p:cNvPr>
          <p:cNvSpPr/>
          <p:nvPr/>
        </p:nvSpPr>
        <p:spPr>
          <a:xfrm>
            <a:off x="4644008" y="1196752"/>
            <a:ext cx="352839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Equipo profesional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>
            <a:hlinkClick r:id="rId9" action="ppaction://hlinksldjump"/>
          </p:cNvPr>
          <p:cNvSpPr/>
          <p:nvPr/>
        </p:nvSpPr>
        <p:spPr>
          <a:xfrm>
            <a:off x="4644008" y="1916832"/>
            <a:ext cx="352839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Adecuación curricular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>
            <a:hlinkClick r:id="rId10" action="ppaction://hlinksldjump"/>
          </p:cNvPr>
          <p:cNvSpPr/>
          <p:nvPr/>
        </p:nvSpPr>
        <p:spPr>
          <a:xfrm>
            <a:off x="4716016" y="2780928"/>
            <a:ext cx="352839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Sugerencias y derivaciones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" name="16 Rectángulo redondeado">
            <a:hlinkClick r:id="rId11" action="ppaction://hlinksldjump"/>
          </p:cNvPr>
          <p:cNvSpPr/>
          <p:nvPr/>
        </p:nvSpPr>
        <p:spPr>
          <a:xfrm>
            <a:off x="827584" y="4437112"/>
            <a:ext cx="2736304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Hipótesis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2226" name="AutoShape 2" descr="data:image/jpeg;base64,/9j/4AAQSkZJRgABAQAAAQABAAD/2wCEAAkGBhQQDxUUEBQWFRQUFBUXFRYWFBQQFRYTFBQVFRcUFBQXHCYfFxojGRQUHy8gIycpLCwsFR4xNTAqNSYrLCkBCQoKDgwOGg8PGiwkHyQsKS8qMDEvLCw0LDAsLCwsNCwqLCosLCktNSwsLCwsLCwsKSwsLCwsLCwsLCwpLCwsKf/AABEIAOEA4QMBIgACEQEDEQH/xAAcAAEAAQUBAQAAAAAAAAAAAAAAAQMEBQYHAgj/xABFEAABAwEFBQUEBgcHBQEAAAABAAIDEQQFEiExBkFRYXETIoGRoQcyscEUI0JSctEzYoKSsuHwFSRDU3Oi0jR0k8LxFv/EABsBAAIDAQEBAAAAAAAAAAAAAAAFAwQGAQIH/8QALxEAAgICAAQEBAYDAQAAAAAAAAECAwQRBRIhMRNBUWEicYGhBhQykcHwFTPRQv/aAAwDAQACEQMRAD8A7iiIgAoRWt43iyBmN9daAAVc5x0a0byUHUm3pF1VFyraf2q2iCUsjjjZTc6sjx+Ig0B5eq9bOe2F0jw20sbnvbVp8iSD6KDx4b0Mv8Vk8nOl9zqiKhY7Y2Vgew1af6oRuKrqcWtNPTCIiDgREQAREQAREQAREQAUFSvLnUQBK84xxHmtZve85HtLmEsjrQHQu59Frclofue794pHfxiFU+VR37jOjh0rY7b0dMqi07Z7aF4cGSnE3QE6jryW4gpji5UMmHNAqZGPKiXLIlERWyuEREAEREAFClQgCVy/2kbXGzWsNZrHD3eT5a1d1DQ0DqV1BcY9tVzubaY5wO5IwMJ4PZXI9WkfulQX7UOg04TGEslKfozQ4YJbXNRoL5HmvMlRa7A+B5ZI0tcNxXu5r2fZZRJHqFWvm+X2uYySUqaacksete5vYKfia0uXR0n2XXzIyRsMhq2VhLCeLBX+GvkF1ELjXsuxT22LLu2dkhJ5vaWAf7j5LsoTLHe4GG4zBQynr06/35EoiKwJwiIgAiIgAiIgAiIgArC+3kQPpwp5kAq/VG1QB7HNO8EKK6LlXKK7tM9waUk2aNbrcXta3RrRRVZ7ujFnDw7vHcqFsspjeWuFCP6qFavBosA7HGUlYtvt8jVQimo8j0u/zJu8fWgc10SynuN/CPgtIuC63Syg07oOZ5cBzW9tFAtJwSqUYSm+zFPFZxc1FeR6REWgFAREQBClEQAUBSoCAJVhfNzx2uF0UzcTHeBB3OadxCv1CH1OqTi9rucI2w9m0lgY6UPa+AECpIY8VOQLd56LX7ouQ2hwHaRxtJpike1g3Vy1OvBbj7VdpO3tAs7O8yInEK0HaUIGY3g18hzrpF3wY5mMfpipT5FKbVFT0j6JgTvniqVj6/LyPoDZHZmKw2cMiOIuoXSZd8016cAs6Fyn2V7VETvssho0ud2bSahpBPdFdBr6cV1YJjVJSj0MRxCmyq9q17b679SURFKUQi8vkAFSQBxJorCbaGzs96Zg/aB+C8SnGP6no45JdzIosG/bSyj/ABa9GuPyUM21spP6TxLXAeZCjWRU3pSWzx4sPVGdULB//s7NveR1a4fJV4tqrM7SZvjUfFXHRYu8X+x4WTU+0l+5lkVvDb43+49rujgVXqo2mu5MpJ9iVDipWM2gtnZwmmru6PHX0UN1qqrc35Ikrg5yUV5mOve2MlrRrXYd+eIDiKUy8VgbOWCSsgxRg50NKZ5Hn0URucGmuWLMc27vOhKhpZhoW1NeNMlh78l22qckk/70NJVSq4OKb0b9ZWtwDs6YaAimlCqtFhdl30jeytQx5DTyOaza22PYrKoyS0Z22HJNxCIinIgiIgAiIgAoClEAQiIgD5722+ptlqheM/pD5Wu4iVoIHT+a16KUg13j5Lo3tsuTDLDaWjJ4Mbz+s3vMr1BcP2Vzq0RYHCnuuAc08j8wQQebSlF0XGTPo/C8iNlEH7fdGyWmxOhgstvhyJe5ku6krXuLSerfgOK7Vs7tFFbLMJo3DTvjTA4DMO4LlmxN9xOsVos9qjL4nBmEaAvpQ0d9kjDGa8lbWCyCBhZGTR1MVT71NK7sl4nmwx+3XfkY/jWbVFyqn1nFvWvR9evyOn3ptxBDUM+td+rk3xd+VVq14bdWiT3CIx+qKn94/wAlrxUJXdxC6zz0vYx88myXnoq2i2PkNXvc48yT8VRVN8tFd2QMH6VruVHBn/qVHj4l+VLVcXIqyml+plBRIe4fxN/iCrfRyTlSmdDWo3mhNKg9QrcxOJG4VFa5aGuQ1VrEwsiOTGLg9pryOc65Wy7t3v8AgPgrde5pMTqrwvrSXQTkteRoSOhoslYtpbRF7sjiODu8PVYuqLzKuMujWySNkodYvRvF2+0TdOz9pv5Krbrf9NmYyLNhyB3U1cT4BaEqkNqdGasJaeISbP4NVlQ5U3Hr+44wuM248tyXN/BvF9kCYtbowNaPBv8AP0WLa2tTub6k1p81YwX12p7+Tzvrk49ToVk2ZtbG0Vc41PU0AryA+JXzbiPDb8e+Ttj0fb0ZveH51ORSvCfVd/Ve5tWycGGz4vvuLvCtB8FmlRskAjY1g0a0DyCqrV49XhVRh6IT3T8Sbl6slERTkQREQARRVEASiIgCEREAYrae4G26yvgeaYqFrtS17TVrh4+hK4cNkJY5nx2sFrYne9WuKudGHe12vLzXer1t/Yxk/aOTRz58hmT0XKb1tplkJJrmczvO8pNxK9QSS/Ue/wDK3Ylcqq33+3uixAAADQA0aAZAL00qKKWLNtmdlJye33JUFSVC4eC6sdga6aAvPcc44juq3QH0Xi3MwyOFa5lU2zUbhObTnTnxB3FTBIGmpAcOD24vVpC2fBOL4uLU4WbT+XcrZFbsa0eIY3PNGAkgE5CuQ1KiiiNobnqeJ/LQKvZJmNlYS3LEA5tSQQeFcx8E7x/xFjX3eEk+vZ+pXeNJR2UVCvL2iDZnBooK5DkrNaJPa2VuwULzK6ix9ovhjDxPmFFbfXSuax6RaxsO/KnyUxcn7GSXlwVrZ9uI2twmBjuZjqetQ8FV7FeUc7gGkCppTMUryOY9VUq4jj3S5VIZZXAc/Fh4llb15666+ZKz+zO0HYSt7QBw0BOoB4FYu8bA6F5a4UI+atWhWbKoXR1JbQqqunTLmi9M7fZpxI0OaagioKqLn2xG0GB/ZSHuu0ruK6Cs5kUOmfKzV4uQr4cy+pKgqVBVctEoiIAhERAEoiIAhQVK8TPwtJ4AnyFVx9ANP2vt+Ts9D2beuRefgPArR3M4LK3lY5nPrLG6pq4fWspRxxVA5kq0FgO+J3/kYVjMq7xLG2LrMTJslzKDLMtU0V6678smPr+NipWSxudJ2bwWuIyB38KcVWS32K1uNdUtzi0i2RVJ4SxxadQVbvkXNFY9qFe3ZZWPBL2yngWYGt83H4K+/s6H/Ln/AH4fzXtQ90W4YV81zRi9GEXge8z8YWe/s6D/AC5/34fzWOvZkURje0StDXjFiLHZcsJ1/NXcGKjkQba7o9SwMjlfwP8AYrX6P7w/qsesheF62PtXdr24fXvAuiyKof2lYPvT+cX5r6jDPoUUnIXvg+a+qrf7Mt24c8QqCCMjQiu8c1rlsuxzpGxgspQ4Hk9mCBVxx10dy8lstrvCx4D2bpcW7EY6ehWq3reAcciDTSmeaWcUtx7quZS6rsaf8MY+fi5XL4eovu2u31MS4UKurrsE00zWwAl2tRoGtzLieAVoSstcN9GB2ZoNMXAHUHiFm6OTxI870tn0TiHjfl5+Ak5aekzcLZanPpiNSABXorZVLNeFnkaS97sVcsHZuaR4uBC99tZ9zpPKP/kt3HMx9aUkfEJcLzU/iqlv5MpwylrgRuK69cdu7aBjt9KHqFyTtIdxk8o/+S3f2fXq14fE0k4KHOg35jInSo81Rz7KrYJxkm0XuH4+TTN88JJP2ZuigqVBSYeEoiIAhERAEooqqVptTY2lzyABvP8AWaEtnG0urKqs72fSF3Og/eIb81i7w2q7MVETqcXHB6ZlYq0bVunZgDGipaa46e64GlC3PTipZ4l0624ryK0c7HjYlKXn7nm/nfXkcAB5BY4qnf1oJnLwC2o0P9UK8Wa0Yxz3r5/m0zrtlzLzNpiWQnVFxe1o9SPoreaU9x+gjdUOI36lo49FeRxhzqHeKeKwtpvFxY2Fwp2RcKb6kkqGla+LYt43kuqjkS3zfY82+1mWRzzlUqnDZWPpUmodUjTE3eAeK92ewSyfo43O6AlW1qhcw4Xih4amvQKbb3zMxNTcZqWt/wAm1uiD48cbaMaAMtBwAVqpu0uisvZu95xxEcBuChVbdJ9PqfTMaUpVpta9gsJtN+iA4vZ/GFm1hto29xnAyx/xtUmJ/tj8y0u5qe2P/XS/iWEosztbKHW2YtIIxmhGYWKggdI4NY0ucdA0FxPQBaiXcb09Ko79EU1Kq2iyPjNJGOYeDmlp9VSXCVafVBERcAhFKhAAmi3/ANjt5BlpeHENbTMk0FKO+Yaudy5mgXT9hdkg2IueaGlXHnwHRHi+G013M5x3OhRQ4Pq5dEjpz9poQaB1emQ8zRVIr/icdaeR+BXMLxIDzhOSx5kI0JVT/LW83VI+dLNlvsdvZIHCoNQva5vsntY5rhHKa10PH+a6MySoBGhTzGyY3x2i/VarFtEolUVolIc6gqdAtDt+1TXSF7hiDSRG3cP1iOJW17SSllkmI17M+uXzXH3SVTXh9EZ7lIS8UvlDUYl9et8PndVxy3DcFa2eQgrI7P3UJ5MJNAq+0VzCzvoDVOYzhGSrQicJyh4hWschnYWOzIFWnfVWNmfR460K83da+zeHBe2HHMSNMVfmsp+KMSDo8bXVa+5qPwxlzV3g76NP7GSVO0WdsnvtDqaHQjo4ZqqoXzRSa7H0KVcZrUltFtHYWt90yAcBI4D0XuGzsYataAePvO8zmqpRddkn5kMMSit7jBL6EFERRlohUbfYmWiF0UtcJoQ5uTmuGhH5KslV7hNwfNENGlybCSMkyLJo89H9i/Q0qHAjWmhKv7l2KbFR87i5+4RucwN/bFCT0otmYwnQE9BVQrs8+5x12JHdOS5XIwF9bKCZhMcsmMZhskhlYeVXZt65rTmXU50b3AGsRo8b27s/FdOe7JazNaBDaLRX3ZrM4OH64Ioeuiu4GTK2XJMlptnBcq6mkIhRMxqEREAV7piDrVGDxr5An5Lo7L0c2PA3Ib1zSxylsrHj7LvQ5H0K3ZktUtzeZNNeh84/Fdc1dGflroZS7LAbRJhB14q4v/Z82alSDVYyx250Tg5uoVxed8vnNXlUlyKDTXxGRXLy9e5jsVDUbl1zZK1mWyMcdcx5FcieV1/ZawGCyRsdk6lXDgXZ09U34Spc7flovYSe2ZZERaPQyLe8bJ20L4zo9rm+YXFrVZnRSOY8Uc0kEcwu4rXdp9kGWvvtOCUDXc6mgd+avYeSqZal2YuzsV3x3HujmtltjozVpoVNtt7pTV5qvV43PLA4tkHumhIOIaV1HKio2G75Z3YYWF7qVoNw4knIBP8AxYa5/uZvwp75PsGPyWXuyHCM9Vn7k2VjsYEtte3FqGVq0Hn949Mlgr3vWM2k/RwcJ45VceA4LJ/iKV2Xj6pW4rqzVcArqxL93PUpdEXZRUop6qpVfNH0PoIRFC4dCIiAIKtbTaxGKu/OvIDjWgV0Vh7yP19mHG0xfxfyU+PWrbFB+Z6MbeG2k0EpY0FlMiK97mDuB81k7n2milpjOW+lMQ/Z+YqFp21Z/v0/+o74rEVT+WFVrl12LyxoWVp9m0dLvHaKBlcJJ4Vy+K0S87zMj3H73oBoFj6ou040KXuJPTjxr9wiKKqyWCV5KguWRuC4pLbO2OJuInyA3ucdwHFdS29IgttjXHcmZn2ebM/TbWAfcZR0n4eHicv/AIur7TbDNmrJZ6Nkyq3RrqD0Px9Vg7LsBPYW/wB3wyCtTQlj6+PDQUK9t2wngfgkbI1wFaPAcP8AdQ+RK8zsjFOu6D16nzXivEfzdrU4vlXb/prNtu+WB1JWOZ+JpAPR2h8CvNlsr5TSNpcTwFVsN52qa2AF7h3nNwsrQCpoMI30zJdwCsbkt7opezaahz26aVDtQlHLW7NLejP6g56XY2XZbYUscJbTTEM2x60O4uO/ot4ogUrWU0wpjyxQ4hBQWkRRSiKc9hQVKhAHJtqZHNtUzSdXk+DqEelFTu5hhcyVxpG9pGNhILXg5AkZtd8is/7Q7hdjFoYKigElN1NHHlTLwC1OxXm6Ooycx3vMdm13UfNaOiStpSX1MpkQdN7b+hdwXRNa7fg7aoIx1eScTeIp72voVv8AdWxVnh7zm9q/7z8wD+q3QLm8V7GGUSWfu4TVrScYFRmM9xzXT9m9pGWyLEO68e+yubTxHFp3FUs2NsI6T+H+9xhgSpsluS+L+9jC3/siW1kswrvLN4/DxHJazFatzsiDQ1yXQ702nggBxOqfutz8zoFz2+L5dbpwIYhi0GEVc78R39TostkcAlkJ2VLXz6I01XHIUNV2Pfy6suWvXqquZ9l7TG0OwB2VSGHEWnhTf4VWPExaaEEHhofJZG7Etpepo01V9dq3BleqLyy1jeAVcR2iI+80+DvzUChvzJG2vIoFYa8T/ebL/wBzH8Vs7XWff2g/dK1baq0xwT2eVpcY2TNcagYu7mQr2HXy3Re139Qrnzvl0zUNqv8ArZv9R3xWKWz221XdLI6RxtZc9xccogKk1oFZTWmwj3Ip3fikY34BaKS672NqrtRUeV9vQwqK8mt7P8OFrepLz6q0kmJ/lkvOifn9TyVCzVybG2u2H6iFxb993cYP2z8qrpWzXsZijo62v7V3+WyrYx+J3vO9B1UsKZSFuVxSihab2/Q5js3stLb5gxhaxte9I80aBy+87kPRd+2V2Thu+HBCKuPvyH3nnieA4AZBYG3+z4x52NwoP8N9KDk11NORHiscL2tNkOGZskfAg1aemKrT4EKNXyx5PxIdPVdTC53F7r5fHHUfb+TpLjRc+2uvyKeVrc3MiroaYnHdXcMtVQvXbd8kRYCO9q4NwGnClSFqjnEnPfu39VWzM7xlyV9vMT33+IuWBk7beY1YTiLaONMIaCKYGDcKZV3q62Nuh1otTXU7kRDnHdUe63xI8qq9uXYJ87Q6b6ppplq89Bu8Vv8Adl1R2aMRxCjR5k8Sd5RiYE5TU59jtOM980i7ClEWiGIREQAREQB5cwEUOYK1G9/Z5HIS6A9m4/Z1ZXlvatwRSQslW9xZFZVCxakjiV5XXLZn4JmkEDXc4feB3q2iLmnFGSDpUVGW8FdZ2yu5stkeSM2AvBpmKa08FyiJxBPAa8BVO8W3xo9TP5dPgS+E2e6dgZ5yHWg9mzhk55HADRvj5LfbpuOGytwwsA4u1c78Tjr8Fq2z+2tAGS5gUFftD8+mvVblZrWyRuJjg4cR8DwS/Md6erO32GWD+Xcd19/fuVqK3tV3xyikjGu6gE+auFKXtKS0xom11Rr9o2Lgd7uJnR1R5OqrGXYP7kv7zK/ArbkVOeBjz7xRZjmXR7SNJOw0u6Rh8HD81i7/APZlNaYg0SxtIcHZ4yDkRwy1XSkUcOG48JcyX3Jo8SyIvaf2OLj2HWn/AD4fKQ/JXMHsLf8AbtTR+GIk+ZcuvorX5eHoSPi2U/8A19kc4sXsSsrf0sssnIYYx6AlbRdewlis2cVnZUfadWV3m8miz6KRVxXZFWzMvt/XNnkNopUqCvZVC0zbi/nRPEQNA5oJ5lxIp0yW4PlA1IHUgLm/tEZW3Ru3Nhxcq4nhvqa+CXcRk1S9MrZL+DozWra8YzhAGe4UW77CbMAN7eZpxH9GHDQffpx4LHez66e1ndK4VbFpwxur8BXzC6UFT4biJpWy+hDi1dOdiiKUT0vhERABERABERABERAFG1wh8bmnRzXA9CKLlexrw22tY4BzX4mOBFQcjqOGS6leE+CF7j9ljj5Alc02Cs+O3NP3WucfKnxcExxP9VjfbQqzet1cV32bFfXs+Y+r7Kezd9w1LD03t9RyWr/SLTYJaPDo3bjq1wHA6OH9ZLrC0f2nWoYIYxqXOeegGH4u9F3FyZykqpdU/U5mYlcYu2PRr0Ni2bvr6VDjIoQcLqaVoDUeay61vYKzYLCwn7Zc7wrQegWyKlcoqySj22X8dydUXLvoIiKInCIiACIiACIiACgqUQBpm0cRNocw5OdhMbzXQCjmjxBPitRv2c5Nd7wq0kGtQ06/1wXTNobo+kRUGT25sPPh0K5ZfBJecQo4VDhSlM+G6iy2fTKu1t9n/dCjIrcLN+TOj7CWIR2JhGshL3dSaAeAAWwrUvZ7eYfZzHXvsNafqnQhbYtBiSjKmPL6DKppwWiURFZJQiIgAiIgAiIgAiKEAYTbS04LDL+sA0ftEA+lVouyl6fRnueACXANz4VqaeQWV9o14kyMhByAxEcSdK/1xWuWBvdrSuY8XVyb5p/h0rwGpeZl+I5EvH3X3j0Or3Zb+2jxUpmQRzC5ntxb+2tzwDlGBGOozd6k+S6JYbK6z2OgzeGOcd9ZCC4+q48HGtTmSanmTqq+DXF2ykuy7FzPsmqYRl3fVnSYtqGQwsZEwkMY1tXHCMgBkNVUuvbDtJA1wHecG5VFC40GpNc1oj7SHNFXZ0pwoBp1K2XYi5C+QTvHcZ7lftO4jiBn49FPdi0VVOUu5SxsvKtvjFPp/BvwUqApSE1IREQAREQAREQAREQB5JWDvfZiz2t2J2Tx9pjgCRwdqD5KNr5XMhDgMTA4doKkVbQgVI3VotJivR7Xa1yFB7w40zSbOzo1T8OcNoo5GQoS5XHZbxuku2201wHoHxn8x5Ecl1ayWpsrGvYatcAQeRXKNobWZSwvBD2ihBrXCaEZk9T4rP8As8vo4zZ3ZgguZyI1HQjPw5qtw/KjG11r9L7exHjXJS5fJm/oiLRDIIiIAIiIAIiIAKFKIA5bt/EW20k6OY0joBT4hVtgrgdNKJnj6qM1bXR0nLkNTzpzXQLfdUU4Amja/DpiFadFcRQhjQ1oAAFAAKADgAr7zX4KrSFiwF47tb6eh6WFvDY2yzuLnR4XHMlhLKniQMifBZxFSjOUXuL0MJwjNaktmCsexlliNREHEb3kyehy9Fm2tAFBuXpESnKfWT2EK4w6RWiFKIvJ7CIiACIiACIiACIiAKcsQc0hwBBFCDmCDxWk3jsTLG8uspa9p0Y80c3kHaEdaLekVa/GrvWpoisqjZ+pHLrZszbpSMcWbRQHFGMtaE1zWxbJbGusr+1mcDJQgNbmG11JO8+i29FDTw+qqXP1b9zxDHhB7CIivlgIiIAIiIAIiIAIiIAIURcAIiLoBERABERABERABERABERABERABERABERABERABERABER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2228" name="Picture 4" descr="http://culturadelasalud.files.wordpress.com/2011/08/equipo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48064" y="3501008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77500" lnSpcReduction="20000"/>
          </a:bodyPr>
          <a:lstStyle/>
          <a:p>
            <a:r>
              <a:rPr lang="es-CL" u="sng" dirty="0" smtClean="0"/>
              <a:t>Nombre del Test</a:t>
            </a:r>
            <a:r>
              <a:rPr lang="es-CL" dirty="0" smtClean="0"/>
              <a:t>: Test de habilidades verbales para adolescentes. </a:t>
            </a:r>
            <a:endParaRPr lang="es-ES" dirty="0" smtClean="0"/>
          </a:p>
          <a:p>
            <a:pPr lvl="1"/>
            <a:r>
              <a:rPr lang="es-CL" dirty="0" smtClean="0"/>
              <a:t>Autor: María paz </a:t>
            </a:r>
            <a:r>
              <a:rPr lang="es-CL" dirty="0" err="1" smtClean="0"/>
              <a:t>Bruner</a:t>
            </a:r>
            <a:r>
              <a:rPr lang="es-CL" dirty="0" smtClean="0"/>
              <a:t> </a:t>
            </a:r>
            <a:r>
              <a:rPr lang="es-CL" dirty="0" err="1" smtClean="0"/>
              <a:t>Achondo</a:t>
            </a:r>
            <a:endParaRPr lang="es-CL" dirty="0" smtClean="0"/>
          </a:p>
          <a:p>
            <a:pPr lvl="1"/>
            <a:r>
              <a:rPr lang="es-ES_tradnl" dirty="0" smtClean="0"/>
              <a:t>Categorización: Proceso que implica la clasificación de conceptos significativos simbolizados verbalmente. </a:t>
            </a:r>
            <a:endParaRPr lang="es-ES" dirty="0" smtClean="0"/>
          </a:p>
          <a:p>
            <a:pPr lvl="1"/>
            <a:r>
              <a:rPr lang="es-ES_tradnl" dirty="0" smtClean="0"/>
              <a:t>Conceptualización: Determinación del sentido de una idea a partir de la exanimación del contexto en el cual está inserta.</a:t>
            </a:r>
            <a:endParaRPr lang="es-ES" dirty="0" smtClean="0"/>
          </a:p>
          <a:p>
            <a:pPr lvl="1"/>
            <a:r>
              <a:rPr lang="es-ES_tradnl" dirty="0" smtClean="0"/>
              <a:t>Inducción: Determinación de una conclusión general a partir de hechos particulares.</a:t>
            </a:r>
            <a:endParaRPr lang="es-ES" dirty="0" smtClean="0"/>
          </a:p>
          <a:p>
            <a:pPr lvl="1"/>
            <a:r>
              <a:rPr lang="es-CL" b="1" dirty="0" smtClean="0"/>
              <a:t>Proceso: Lenguaje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CL" u="sng" dirty="0" smtClean="0"/>
              <a:t>Nombre del Test</a:t>
            </a:r>
            <a:r>
              <a:rPr lang="es-CL" dirty="0" smtClean="0"/>
              <a:t>: Batería Psicopedagógica Evalúa 7 </a:t>
            </a:r>
            <a:endParaRPr lang="es-ES" dirty="0" smtClean="0"/>
          </a:p>
          <a:p>
            <a:pPr lvl="1"/>
            <a:r>
              <a:rPr lang="es-CL" dirty="0" smtClean="0"/>
              <a:t>Autor: Jesús García Vidal y Daniel González </a:t>
            </a:r>
            <a:r>
              <a:rPr lang="es-CL" dirty="0" err="1" smtClean="0"/>
              <a:t>Manjón</a:t>
            </a:r>
            <a:r>
              <a:rPr lang="es-CL" dirty="0" smtClean="0"/>
              <a:t> </a:t>
            </a:r>
            <a:endParaRPr lang="es-ES" dirty="0" smtClean="0"/>
          </a:p>
          <a:p>
            <a:pPr lvl="1"/>
            <a:r>
              <a:rPr lang="es-CL" dirty="0" smtClean="0"/>
              <a:t>Objetivo: Evaluar las bases cognitivas del aprendizaje </a:t>
            </a:r>
            <a:endParaRPr lang="es-ES" dirty="0" smtClean="0"/>
          </a:p>
          <a:p>
            <a:pPr lvl="1"/>
            <a:r>
              <a:rPr lang="es-CL" dirty="0" smtClean="0"/>
              <a:t>Test a Utilizar: Bases del Razonamiento </a:t>
            </a:r>
            <a:endParaRPr lang="es-ES" dirty="0" smtClean="0"/>
          </a:p>
          <a:p>
            <a:pPr lvl="1"/>
            <a:r>
              <a:rPr lang="es-CL" dirty="0" smtClean="0"/>
              <a:t>Objetivos: </a:t>
            </a:r>
            <a:endParaRPr lang="es-ES" dirty="0" smtClean="0"/>
          </a:p>
          <a:p>
            <a:pPr lvl="1"/>
            <a:r>
              <a:rPr lang="es-CL" dirty="0" smtClean="0"/>
              <a:t>Reflexividad: Se valora la capacidad del alumno para seguir reflexivamente instrucciones. </a:t>
            </a:r>
            <a:endParaRPr lang="es-ES" dirty="0" smtClean="0"/>
          </a:p>
          <a:p>
            <a:pPr lvl="1"/>
            <a:r>
              <a:rPr lang="es-CL" dirty="0" smtClean="0"/>
              <a:t>Pensamiento Analógico: Se valora la capacidad de inducir relaciones analógicas. </a:t>
            </a:r>
            <a:endParaRPr lang="es-ES" dirty="0" smtClean="0"/>
          </a:p>
          <a:p>
            <a:pPr lvl="1"/>
            <a:r>
              <a:rPr lang="es-CL" dirty="0" smtClean="0"/>
              <a:t>Organización Perceptiva: Se valora la capacidad de organización perceptiva de los alumnos.  </a:t>
            </a:r>
            <a:endParaRPr lang="es-ES" dirty="0" smtClean="0"/>
          </a:p>
          <a:p>
            <a:pPr lvl="1"/>
            <a:r>
              <a:rPr lang="es-CL" b="1" dirty="0" smtClean="0"/>
              <a:t>Proceso: Pensamiento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8" name="7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Cognitiva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47500" lnSpcReduction="20000"/>
          </a:bodyPr>
          <a:lstStyle/>
          <a:p>
            <a:r>
              <a:rPr lang="es-CL" sz="4200" u="sng" dirty="0" smtClean="0"/>
              <a:t>Nombre del Test</a:t>
            </a:r>
            <a:r>
              <a:rPr lang="es-CL" sz="4200" dirty="0" smtClean="0"/>
              <a:t>: Test de Percepción de Semejanzas y Diferencias “TEST DE CARAS” </a:t>
            </a:r>
            <a:endParaRPr lang="es-ES" sz="4200" dirty="0" smtClean="0"/>
          </a:p>
          <a:p>
            <a:pPr lvl="3"/>
            <a:r>
              <a:rPr lang="es-CL" sz="4200" dirty="0" smtClean="0"/>
              <a:t>Autor: L. L. </a:t>
            </a:r>
            <a:r>
              <a:rPr lang="es-CL" sz="4200" dirty="0" err="1" smtClean="0"/>
              <a:t>Thurstone</a:t>
            </a:r>
            <a:r>
              <a:rPr lang="es-CL" sz="4200" dirty="0" smtClean="0"/>
              <a:t>. Adaptación M. </a:t>
            </a:r>
            <a:r>
              <a:rPr lang="es-CL" sz="4200" dirty="0" err="1" smtClean="0"/>
              <a:t>Yela</a:t>
            </a:r>
            <a:r>
              <a:rPr lang="es-CL" sz="4200" dirty="0" smtClean="0"/>
              <a:t> </a:t>
            </a:r>
            <a:endParaRPr lang="es-ES" sz="4200" dirty="0" smtClean="0"/>
          </a:p>
          <a:p>
            <a:pPr lvl="3"/>
            <a:r>
              <a:rPr lang="es-CL" sz="4200" dirty="0" smtClean="0"/>
              <a:t>Objetivo: Evaluar la aptitud para percibir, rápida y correctamente semejanzas y diferencias entre patrones estimulantes parcialmente ordenados. </a:t>
            </a:r>
            <a:endParaRPr lang="es-ES" sz="4200" dirty="0" smtClean="0"/>
          </a:p>
          <a:p>
            <a:pPr lvl="3"/>
            <a:r>
              <a:rPr lang="es-CL" sz="4200" b="1" dirty="0" smtClean="0"/>
              <a:t>Proceso: Percepción </a:t>
            </a:r>
          </a:p>
          <a:p>
            <a:r>
              <a:rPr lang="es-CL" sz="4200" u="sng" dirty="0" smtClean="0"/>
              <a:t>Nombre del Test</a:t>
            </a:r>
            <a:r>
              <a:rPr lang="es-CL" sz="4200" dirty="0" smtClean="0"/>
              <a:t>: Examen Psicomotor de Louis Picq y Pierre Vayer </a:t>
            </a:r>
            <a:endParaRPr lang="es-ES" sz="4200" dirty="0" smtClean="0"/>
          </a:p>
          <a:p>
            <a:pPr lvl="3"/>
            <a:r>
              <a:rPr lang="es-CL" sz="3900" dirty="0" smtClean="0"/>
              <a:t>Autor: Louis Picq y Pierre Vayer</a:t>
            </a:r>
            <a:endParaRPr lang="es-ES" sz="3900" dirty="0" smtClean="0"/>
          </a:p>
          <a:p>
            <a:pPr lvl="3"/>
            <a:r>
              <a:rPr lang="es-CL" sz="3900" dirty="0" smtClean="0"/>
              <a:t>Objetivo: Evaluar el desarrollo de la Psicomotricidad en coordinación estática y dinámica, coordinación óculo manual y estructuración espacio temporal. </a:t>
            </a:r>
            <a:endParaRPr lang="es-ES" sz="3900" dirty="0" smtClean="0"/>
          </a:p>
          <a:p>
            <a:pPr lvl="3"/>
            <a:r>
              <a:rPr lang="es-CL" sz="3900" dirty="0" smtClean="0"/>
              <a:t>Test a Utilizar:</a:t>
            </a:r>
            <a:endParaRPr lang="es-ES" sz="3900" dirty="0" smtClean="0"/>
          </a:p>
          <a:p>
            <a:pPr lvl="3"/>
            <a:r>
              <a:rPr lang="es-CL" sz="3900" dirty="0" smtClean="0"/>
              <a:t>Lateralización: Dominar las partes del cuerpo.</a:t>
            </a:r>
            <a:endParaRPr lang="es-ES" sz="3900" dirty="0" smtClean="0"/>
          </a:p>
          <a:p>
            <a:pPr lvl="3"/>
            <a:r>
              <a:rPr lang="es-CL" sz="3900" dirty="0" smtClean="0"/>
              <a:t>Organización Latero Espacial: Manejo del espacio. </a:t>
            </a:r>
            <a:endParaRPr lang="es-ES" sz="3900" dirty="0" smtClean="0"/>
          </a:p>
          <a:p>
            <a:pPr lvl="3"/>
            <a:r>
              <a:rPr lang="es-CL" sz="3900" dirty="0" smtClean="0"/>
              <a:t>Estructuración Espacio Temporal: Trabajo espacio y tiempo. </a:t>
            </a:r>
            <a:endParaRPr lang="es-ES" sz="3900" dirty="0" smtClean="0"/>
          </a:p>
          <a:p>
            <a:pPr lvl="3"/>
            <a:r>
              <a:rPr lang="es-CL" sz="3900" b="1" dirty="0" smtClean="0"/>
              <a:t>Proceso: Psicomotricidad </a:t>
            </a:r>
            <a:endParaRPr lang="es-ES" sz="3900" dirty="0" smtClean="0"/>
          </a:p>
          <a:p>
            <a:pPr lvl="2"/>
            <a:endParaRPr lang="es-ES" dirty="0" smtClean="0"/>
          </a:p>
          <a:p>
            <a:endParaRPr lang="es-ES" dirty="0"/>
          </a:p>
        </p:txBody>
      </p:sp>
      <p:sp>
        <p:nvSpPr>
          <p:cNvPr id="7" name="6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Cognitiva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Justificación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Estos instrumentos fueron seleccionados de acuerdo a la edad cronológica y curso del beneficiario y que permitirán evaluar e identificar las habilidades y/o dificultades cognitivas teniendo en cuenta las características propias del menor, y así saber cuáles son los procesos a potenciar. </a:t>
            </a:r>
            <a:endParaRPr lang="es-ES" dirty="0"/>
          </a:p>
        </p:txBody>
      </p:sp>
      <p:sp>
        <p:nvSpPr>
          <p:cNvPr id="6" name="5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Cognitiva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r>
              <a:rPr lang="es-CL" u="sng" dirty="0" smtClean="0"/>
              <a:t>Nombre del Test</a:t>
            </a:r>
            <a:r>
              <a:rPr lang="es-CL" dirty="0" smtClean="0"/>
              <a:t>: Prueba de Comprensión Lectora y Producción de Textos CL-PT Nivel 6</a:t>
            </a:r>
            <a:endParaRPr lang="es-ES" dirty="0" smtClean="0"/>
          </a:p>
          <a:p>
            <a:pPr lvl="1"/>
            <a:r>
              <a:rPr lang="es-CL" dirty="0" smtClean="0"/>
              <a:t>Autor: Alejandra Medina, Ana María </a:t>
            </a:r>
            <a:r>
              <a:rPr lang="es-CL" dirty="0" err="1" smtClean="0"/>
              <a:t>Gajardo</a:t>
            </a:r>
            <a:r>
              <a:rPr lang="es-CL" dirty="0" smtClean="0"/>
              <a:t> y Fundación Educacional Arauco. </a:t>
            </a:r>
            <a:endParaRPr lang="es-ES" dirty="0" smtClean="0"/>
          </a:p>
          <a:p>
            <a:pPr lvl="1"/>
            <a:r>
              <a:rPr lang="es-CL" dirty="0" smtClean="0"/>
              <a:t>Objetivo: Evaluar la comprensión lectora y producción de textos de manera sistemática, a partir de rasgos que componen dichas competencias. </a:t>
            </a:r>
            <a:endParaRPr lang="es-ES" dirty="0" smtClean="0"/>
          </a:p>
          <a:p>
            <a:pPr lvl="1"/>
            <a:r>
              <a:rPr lang="es-CL" b="1" dirty="0" smtClean="0"/>
              <a:t>Proceso: Lectura – Escritura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Instrumental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r>
              <a:rPr lang="es-CL" u="sng" dirty="0" smtClean="0"/>
              <a:t>Nombre del Test</a:t>
            </a:r>
            <a:r>
              <a:rPr lang="es-CL" dirty="0" smtClean="0"/>
              <a:t>: Pauta de Observación de la Lectura Oral y Silenciosa </a:t>
            </a:r>
            <a:endParaRPr lang="es-ES" dirty="0" smtClean="0"/>
          </a:p>
          <a:p>
            <a:pPr lvl="1"/>
            <a:r>
              <a:rPr lang="es-CL" dirty="0" smtClean="0"/>
              <a:t>Autor: </a:t>
            </a:r>
            <a:r>
              <a:rPr lang="es-CL" dirty="0" err="1" smtClean="0"/>
              <a:t>Bennet</a:t>
            </a:r>
            <a:r>
              <a:rPr lang="es-CL" dirty="0" smtClean="0"/>
              <a:t>, A. 1942. Se encuentra en el Libro “La Lectura: Teoría, Evaluación y Desarrollo. </a:t>
            </a:r>
            <a:endParaRPr lang="es-ES" dirty="0" smtClean="0"/>
          </a:p>
          <a:p>
            <a:pPr lvl="1"/>
            <a:r>
              <a:rPr lang="es-CL" dirty="0" smtClean="0"/>
              <a:t>Objetivo: Evaluar y obtener información de la lectura oral y calidad de la lectura en silencio mediante la observación, permitiendo orientar al evaluador en qué tipo de lectura se encuentra (Lectura Independiente, con apoyo </a:t>
            </a:r>
            <a:r>
              <a:rPr lang="es-CL" dirty="0" err="1" smtClean="0"/>
              <a:t>Instruccional</a:t>
            </a:r>
            <a:r>
              <a:rPr lang="es-CL" dirty="0" smtClean="0"/>
              <a:t>, Nivel de Frustración). </a:t>
            </a:r>
            <a:endParaRPr lang="es-ES" dirty="0" smtClean="0"/>
          </a:p>
          <a:p>
            <a:pPr lvl="1"/>
            <a:r>
              <a:rPr lang="es-CL" dirty="0" smtClean="0"/>
              <a:t>Texto a Utilizar: “Las aventuras del albañil” y “Energías </a:t>
            </a:r>
            <a:r>
              <a:rPr lang="es-CL" dirty="0" err="1" smtClean="0"/>
              <a:t>renobables</a:t>
            </a:r>
            <a:r>
              <a:rPr lang="es-CL" dirty="0" smtClean="0"/>
              <a:t>” (CL-PT Nivel 3) </a:t>
            </a:r>
            <a:endParaRPr lang="es-ES" dirty="0" smtClean="0"/>
          </a:p>
          <a:p>
            <a:pPr lvl="1"/>
            <a:r>
              <a:rPr lang="es-CL" b="1" dirty="0" smtClean="0"/>
              <a:t>Proceso: Lectura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Instrumental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472608"/>
          </a:xfrm>
        </p:spPr>
        <p:txBody>
          <a:bodyPr>
            <a:normAutofit/>
          </a:bodyPr>
          <a:lstStyle/>
          <a:p>
            <a:r>
              <a:rPr lang="es-CL" u="sng" dirty="0" smtClean="0"/>
              <a:t>Nombre del Test</a:t>
            </a:r>
            <a:r>
              <a:rPr lang="es-CL" dirty="0" smtClean="0"/>
              <a:t>: Prueba de Conocimiento Matemático BENTON/LURIA. Nivel 6</a:t>
            </a:r>
            <a:endParaRPr lang="es-ES" dirty="0" smtClean="0"/>
          </a:p>
          <a:p>
            <a:pPr lvl="1"/>
            <a:r>
              <a:rPr lang="es-CL" sz="1800" dirty="0" smtClean="0"/>
              <a:t>Autor: </a:t>
            </a:r>
            <a:r>
              <a:rPr lang="es-CL" sz="1800" dirty="0" err="1" smtClean="0"/>
              <a:t>Arhtur</a:t>
            </a:r>
            <a:r>
              <a:rPr lang="es-CL" sz="1800" dirty="0" smtClean="0"/>
              <a:t> </a:t>
            </a:r>
            <a:r>
              <a:rPr lang="es-CL" sz="1800" dirty="0" err="1" smtClean="0"/>
              <a:t>Benton</a:t>
            </a:r>
            <a:r>
              <a:rPr lang="es-CL" sz="1800" dirty="0" smtClean="0"/>
              <a:t> y Alexander R. Luria. Adaptaciones de Mariana </a:t>
            </a:r>
            <a:r>
              <a:rPr lang="es-CL" sz="1800" dirty="0" err="1" smtClean="0"/>
              <a:t>Chadwick</a:t>
            </a:r>
            <a:r>
              <a:rPr lang="es-CL" sz="1800" dirty="0" smtClean="0"/>
              <a:t> y Mónica Fuentes. </a:t>
            </a:r>
            <a:endParaRPr lang="es-ES" sz="1800" dirty="0" smtClean="0"/>
          </a:p>
          <a:p>
            <a:pPr lvl="1"/>
            <a:r>
              <a:rPr lang="es-CL" sz="1800" dirty="0" smtClean="0"/>
              <a:t>Objetivo: Evaluar el nivel de conocimiento matemático que poseen los alumnos que cursan los seis primeros cursos de Enseñanza General Básica. </a:t>
            </a:r>
            <a:endParaRPr lang="es-ES" sz="1800" dirty="0" smtClean="0"/>
          </a:p>
          <a:p>
            <a:pPr lvl="1"/>
            <a:r>
              <a:rPr lang="es-CL" sz="1800" dirty="0" smtClean="0"/>
              <a:t>Objetivo por Sub-Test:</a:t>
            </a:r>
            <a:endParaRPr lang="es-ES" sz="1800" dirty="0" smtClean="0"/>
          </a:p>
          <a:p>
            <a:pPr lvl="1"/>
            <a:r>
              <a:rPr lang="es-CL" sz="1800" dirty="0" smtClean="0"/>
              <a:t>Conocer la capacidad del niño para comprender los componentes simbólicos del cálculo. </a:t>
            </a:r>
            <a:endParaRPr lang="es-ES" sz="1800" dirty="0" smtClean="0"/>
          </a:p>
          <a:p>
            <a:pPr lvl="1"/>
            <a:r>
              <a:rPr lang="es-CL" sz="1800" dirty="0" smtClean="0"/>
              <a:t>Conocer la habilidad para el cálculo oral y escrito. </a:t>
            </a:r>
            <a:endParaRPr lang="es-ES" sz="1800" dirty="0" smtClean="0"/>
          </a:p>
          <a:p>
            <a:pPr lvl="1"/>
            <a:r>
              <a:rPr lang="es-CL" sz="1800" dirty="0" smtClean="0"/>
              <a:t>Conocer la habilidad del niño para contar series numéricas y elementos gráficos. </a:t>
            </a:r>
            <a:endParaRPr lang="es-ES" sz="1800" dirty="0" smtClean="0"/>
          </a:p>
          <a:p>
            <a:pPr lvl="1"/>
            <a:r>
              <a:rPr lang="es-CL" sz="1800" dirty="0" smtClean="0"/>
              <a:t>Conocer la habilidad del niño para el razonamiento matemático (Resolución de Problemas). </a:t>
            </a:r>
            <a:endParaRPr lang="es-ES" sz="1800" dirty="0" smtClean="0"/>
          </a:p>
          <a:p>
            <a:pPr lvl="1"/>
            <a:r>
              <a:rPr lang="es-CL" sz="1800" b="1" dirty="0" smtClean="0"/>
              <a:t>Proceso: Cálculo </a:t>
            </a:r>
            <a:endParaRPr lang="es-ES" sz="1800" dirty="0" smtClean="0"/>
          </a:p>
          <a:p>
            <a:endParaRPr lang="es-ES" dirty="0"/>
          </a:p>
        </p:txBody>
      </p:sp>
      <p:sp>
        <p:nvSpPr>
          <p:cNvPr id="8" name="7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9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Instrumental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Justificación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La elección de los instrumentos fueron pensados de acuerdo a la edad cronológica y nivel escolar del alumno, lo que permitirá informar sobre las habilidades o dificultades en la lectoescritura como también el conocimiento matemático y su capacidad de comprensión y resolución de problemas. 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  <p:sp>
        <p:nvSpPr>
          <p:cNvPr id="6" name="5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000" cap="small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Área Instrumental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724942"/>
          </a:xfrm>
        </p:spPr>
        <p:txBody>
          <a:bodyPr/>
          <a:lstStyle/>
          <a:p>
            <a:r>
              <a:rPr lang="es-CL" dirty="0" smtClean="0"/>
              <a:t>Hipótesis Diagnostica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4752528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 smtClean="0"/>
              <a:t>Las dificultades que presenta Juan en las áreas instrumentales de Lectura (comprensión), escritura (calidad, errores específicos, errores ortográficos, expresión de ideas), cálculo (resolución de problemas)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 Pueden estar asociadas a un desarrollo inmaduro de los procesos cognitivos de atención (selectiva y analítica), memoria (visual), pensamiento (deductivo, inductivo y espacial), percepción (visual) y psicomotricidad.</a:t>
            </a:r>
          </a:p>
          <a:p>
            <a:pPr algn="just"/>
            <a:r>
              <a:rPr lang="es-CL" dirty="0" smtClean="0"/>
              <a:t>Asociado a lo anterior se presentan dificultades en el ámbito escolar- social (relación con los pares).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s-CL" dirty="0" smtClean="0"/>
              <a:t>Cuadro de habilidades y dificultades</a:t>
            </a:r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0961" name="AutoShape 1"/>
          <p:cNvSpPr>
            <a:spLocks noChangeShapeType="1"/>
          </p:cNvSpPr>
          <p:nvPr/>
        </p:nvSpPr>
        <p:spPr bwMode="auto">
          <a:xfrm>
            <a:off x="-4289425" y="-3175"/>
            <a:ext cx="1174750" cy="238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39552" y="1052736"/>
          <a:ext cx="7704856" cy="481182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56184"/>
                <a:gridCol w="2374754"/>
                <a:gridCol w="1836959"/>
                <a:gridCol w="1836959"/>
              </a:tblGrid>
              <a:tr h="157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 dirty="0">
                          <a:solidFill>
                            <a:schemeClr val="bg1"/>
                          </a:solidFill>
                        </a:rPr>
                        <a:t>Área</a:t>
                      </a:r>
                      <a:endParaRPr lang="es-ES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chemeClr val="bg1"/>
                          </a:solidFill>
                        </a:rPr>
                        <a:t>Ámbito o proceso</a:t>
                      </a:r>
                      <a:endParaRPr lang="es-ES" sz="105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chemeClr val="bg1"/>
                          </a:solidFill>
                        </a:rPr>
                        <a:t>Habilidad</a:t>
                      </a:r>
                      <a:endParaRPr lang="es-ES" sz="105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 dirty="0">
                          <a:solidFill>
                            <a:schemeClr val="bg1"/>
                          </a:solidFill>
                        </a:rPr>
                        <a:t>Dificultad</a:t>
                      </a:r>
                      <a:endParaRPr lang="es-ES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>
                    <a:solidFill>
                      <a:schemeClr val="tx2"/>
                    </a:solidFill>
                  </a:tcPr>
                </a:tc>
              </a:tr>
              <a:tr h="157508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Socio- Afectiva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Familiar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Aceptación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4666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 dirty="0"/>
                        <a:t>Escolar</a:t>
                      </a:r>
                      <a:endParaRPr lang="es-ES" sz="1050" dirty="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Técnicas y hábitos de estudio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4725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Personal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Autoestima</a:t>
                      </a:r>
                      <a:endParaRPr lang="es-ES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Autoconcepto</a:t>
                      </a:r>
                      <a:endParaRPr lang="es-ES" sz="105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Motivación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Relación con los pares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11127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Cognitivo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Atención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Selectiva y analítica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15750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Memoria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Auditiva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visual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4666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Pensamiento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Deductivo, inductivo y espacial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15750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Percepción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Auditiva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Visual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4666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Lenguaje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Categorización, conceptualización, Inducción.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1112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Psicomotricidad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Espacial, equilibrio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Coordinación óculo-manual 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31112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Instrumental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Lectura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Fluidez, calidad, velocidad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Comprensión lectora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7778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Escritura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 dirty="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Calidad, errores específicos y ortográficos, expresión de ideas.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  <a:tr h="4666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100"/>
                        <a:t>Cálculo</a:t>
                      </a:r>
                      <a:endParaRPr lang="es-ES" sz="1050">
                        <a:solidFill>
                          <a:srgbClr val="E36C0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Operatoria,</a:t>
                      </a:r>
                      <a:r>
                        <a:rPr lang="es-CL" sz="1100" baseline="0" dirty="0" smtClean="0"/>
                        <a:t> </a:t>
                      </a:r>
                      <a:r>
                        <a:rPr lang="es-CL" sz="1100" dirty="0" smtClean="0"/>
                        <a:t>Resolución</a:t>
                      </a:r>
                      <a:r>
                        <a:rPr lang="es-CL" sz="1100" baseline="0" dirty="0" smtClean="0"/>
                        <a:t> de problemas.</a:t>
                      </a:r>
                      <a:endParaRPr lang="es-CL" sz="1100" dirty="0" smtClean="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100" dirty="0">
                        <a:solidFill>
                          <a:srgbClr val="E36C0A"/>
                        </a:solidFill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 marL="50800" marR="50800" marT="0" marB="0"/>
                </a:tc>
              </a:tr>
            </a:tbl>
          </a:graphicData>
        </a:graphic>
      </p:graphicFrame>
      <p:sp>
        <p:nvSpPr>
          <p:cNvPr id="40962" name="AutoShape 2"/>
          <p:cNvSpPr>
            <a:spLocks noChangeShapeType="1"/>
          </p:cNvSpPr>
          <p:nvPr/>
        </p:nvSpPr>
        <p:spPr bwMode="auto">
          <a:xfrm>
            <a:off x="-4289425" y="-3175"/>
            <a:ext cx="1174750" cy="238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s-CL" dirty="0" smtClean="0"/>
              <a:t>Estrategia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r>
              <a:rPr lang="es-CL" dirty="0" smtClean="0"/>
              <a:t>Estrategia Metacognitiva </a:t>
            </a:r>
            <a:r>
              <a:rPr lang="es-CL" dirty="0" err="1" smtClean="0"/>
              <a:t>Sanacore</a:t>
            </a:r>
            <a:endParaRPr lang="es-ES" dirty="0" smtClean="0"/>
          </a:p>
          <a:p>
            <a:pPr>
              <a:buNone/>
            </a:pPr>
            <a:r>
              <a:rPr lang="es-CL" dirty="0" smtClean="0"/>
              <a:t>Pasos: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CL" dirty="0" smtClean="0"/>
              <a:t>Enseñar a genera preguntas mientras se lee o estudia, especialmente a aquellos estudiantes que poseen un bajo nivel de habilidades verbales.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CL" dirty="0" smtClean="0"/>
              <a:t>Enseñar a crear preguntas especificas sobre el texto en base a un esquema general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CL" dirty="0" smtClean="0"/>
              <a:t>Enseñar a monitorear y resolver obstáculos o bloqueos en la comprensión.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CL" dirty="0" smtClean="0"/>
              <a:t>Enseñar la estructura de los capítulos.</a:t>
            </a:r>
          </a:p>
          <a:p>
            <a:pPr>
              <a:buNone/>
            </a:pPr>
            <a:endParaRPr lang="es-CL" dirty="0" smtClean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652934"/>
          </a:xfrm>
        </p:spPr>
        <p:txBody>
          <a:bodyPr/>
          <a:lstStyle/>
          <a:p>
            <a:r>
              <a:rPr lang="es-CL" dirty="0" smtClean="0"/>
              <a:t>Presentación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219544"/>
            <a:ext cx="7467600" cy="4873752"/>
          </a:xfrm>
        </p:spPr>
        <p:txBody>
          <a:bodyPr/>
          <a:lstStyle/>
          <a:p>
            <a:r>
              <a:rPr lang="es-CL" dirty="0" smtClean="0"/>
              <a:t>Se trata de un caso ficticio entregado al inicio de nuestro octavo semestre de psicopedagogía. </a:t>
            </a:r>
          </a:p>
          <a:p>
            <a:r>
              <a:rPr lang="es-CL" dirty="0" smtClean="0"/>
              <a:t>Durante este proceso nos enfrentamos al trabajo en equipo, a nuestras propias debilidades y fortalezas. </a:t>
            </a:r>
          </a:p>
          <a:p>
            <a:r>
              <a:rPr lang="es-CL" dirty="0" smtClean="0"/>
              <a:t>Al aprender a comunicarnos de manera adecuada, a aceptar opiniones opuestas a cada una y tratar de llegar a un consenso como grupo.</a:t>
            </a:r>
          </a:p>
          <a:p>
            <a:r>
              <a:rPr lang="es-CL" dirty="0" smtClean="0"/>
              <a:t>Se expone en esta presentación a Juan.</a:t>
            </a:r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2" name="Picture 2" descr="https://encrypted-tbn1.gstatic.com/images?q=tbn:ANd9GcROjCX5KSq9y-W35sqgMVtaIkjsFsqWS4JBgTHh_CwqyVlQC0i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869160"/>
            <a:ext cx="2615183" cy="1800225"/>
          </a:xfrm>
          <a:prstGeom prst="rect">
            <a:avLst/>
          </a:prstGeom>
          <a:noFill/>
        </p:spPr>
      </p:pic>
      <p:pic>
        <p:nvPicPr>
          <p:cNvPr id="51204" name="Picture 4" descr="http://orientacion181.files.wordpress.com/2011/03/amigos.jpg?w=262&amp;h=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157192"/>
            <a:ext cx="1368152" cy="15561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s-CL" dirty="0" smtClean="0"/>
              <a:t>Juego</a:t>
            </a:r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187624" y="1196752"/>
            <a:ext cx="6480720" cy="4608512"/>
            <a:chOff x="755576" y="1196752"/>
            <a:chExt cx="6480720" cy="4608512"/>
          </a:xfrm>
        </p:grpSpPr>
        <p:sp>
          <p:nvSpPr>
            <p:cNvPr id="7" name="6 Rectángulo"/>
            <p:cNvSpPr/>
            <p:nvPr/>
          </p:nvSpPr>
          <p:spPr>
            <a:xfrm>
              <a:off x="755576" y="1196752"/>
              <a:ext cx="3312368" cy="230425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None/>
              </a:pP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Nombre completo:  </a:t>
              </a:r>
              <a:r>
                <a:rPr lang="es-CL" sz="1050" dirty="0" err="1" smtClean="0">
                  <a:solidFill>
                    <a:schemeClr val="tx1"/>
                  </a:solidFill>
                  <a:latin typeface="Arial Narrow" pitchFamily="34" charset="0"/>
                </a:rPr>
                <a:t>Norville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 Rogers.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Le dicen:  </a:t>
              </a:r>
              <a:r>
                <a:rPr lang="es-CL" sz="1050" dirty="0" err="1" smtClean="0">
                  <a:solidFill>
                    <a:schemeClr val="tx1"/>
                  </a:solidFill>
                  <a:latin typeface="Arial Narrow" pitchFamily="34" charset="0"/>
                </a:rPr>
                <a:t>Shaggy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Edad: 17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Estatura: 1.82 </a:t>
              </a:r>
              <a:r>
                <a:rPr lang="es-CL" sz="1050" dirty="0" err="1" smtClean="0">
                  <a:solidFill>
                    <a:schemeClr val="tx1"/>
                  </a:solidFill>
                  <a:latin typeface="Arial Narrow" pitchFamily="34" charset="0"/>
                </a:rPr>
                <a:t>Mts.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  <a:t>Peso: 75 </a:t>
              </a:r>
              <a:r>
                <a:rPr lang="es-CL" sz="1000" dirty="0" err="1" smtClean="0">
                  <a:solidFill>
                    <a:schemeClr val="tx1"/>
                  </a:solidFill>
                  <a:latin typeface="Arial Narrow" pitchFamily="34" charset="0"/>
                </a:rPr>
                <a:t>Kgs.</a:t>
              </a:r>
              <a: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  <a:t> </a:t>
              </a:r>
              <a:b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  <a:t>Ojos: Café. </a:t>
              </a:r>
              <a:b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  <a:t>Ambiciones: Evitar los monstruos, fantasmas y espectros. </a:t>
              </a:r>
              <a:b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  <a:t>Gustos: Comer, Bromear, cuando los misterios ya han sido resueltos. </a:t>
              </a:r>
              <a:b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00" dirty="0" smtClean="0">
                  <a:solidFill>
                    <a:schemeClr val="tx1"/>
                  </a:solidFill>
                  <a:latin typeface="Arial Narrow" pitchFamily="34" charset="0"/>
                </a:rPr>
                <a:t>Le desagrada: Los monstruos, fantasmas, la gente mala, los 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panteones, asustarse. </a:t>
              </a:r>
            </a:p>
            <a:p>
              <a:pPr>
                <a:buNone/>
              </a:pPr>
              <a:r>
                <a:rPr lang="es-CL" sz="1050" b="1" dirty="0" smtClean="0">
                  <a:solidFill>
                    <a:schemeClr val="tx1"/>
                  </a:solidFill>
                  <a:latin typeface="Arial Narrow" pitchFamily="34" charset="0"/>
                </a:rPr>
                <a:t>Habilidad: Tiende hacer fácilmente amigos. </a:t>
              </a:r>
              <a:r>
                <a:rPr lang="es-CL" sz="1050" dirty="0" smtClean="0"/>
                <a:t/>
              </a:r>
              <a:br>
                <a:rPr lang="es-CL" sz="1050" dirty="0" smtClean="0"/>
              </a:br>
              <a:endParaRPr lang="es-ES" sz="1050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3995936" y="3501008"/>
              <a:ext cx="3240360" cy="2304256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None/>
              </a:pPr>
              <a:endParaRPr lang="es-CL" sz="1000" dirty="0">
                <a:latin typeface="Arial Narrow" pitchFamily="34" charset="0"/>
              </a:endParaRPr>
            </a:p>
            <a:p>
              <a:pPr>
                <a:buNone/>
              </a:pPr>
              <a:endParaRPr lang="es-CL" sz="1000" dirty="0" smtClean="0">
                <a:latin typeface="Arial Narrow" pitchFamily="34" charset="0"/>
              </a:endParaRPr>
            </a:p>
            <a:p>
              <a:pPr>
                <a:buNone/>
              </a:pPr>
              <a:r>
                <a:rPr lang="es-CL" sz="1000" dirty="0" smtClean="0">
                  <a:latin typeface="Arial Narrow" pitchFamily="34" charset="0"/>
                </a:rPr>
                <a:t>	Le </a:t>
              </a:r>
              <a:r>
                <a:rPr lang="es-CL" sz="1000" dirty="0" err="1" smtClean="0">
                  <a:latin typeface="Arial Narrow" pitchFamily="34" charset="0"/>
                </a:rPr>
                <a:t>dicen:Freddy</a:t>
              </a:r>
              <a:r>
                <a:rPr lang="es-CL" sz="1000" dirty="0" smtClean="0">
                  <a:latin typeface="Arial Narrow" pitchFamily="34" charset="0"/>
                </a:rPr>
                <a:t>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	Edad: 17.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	Estatura: 1.80.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	Peso: 90 </a:t>
              </a:r>
              <a:r>
                <a:rPr lang="es-CL" sz="1000" dirty="0" err="1" smtClean="0">
                  <a:latin typeface="Arial Narrow" pitchFamily="34" charset="0"/>
                </a:rPr>
                <a:t>Kgs</a:t>
              </a:r>
              <a:r>
                <a:rPr lang="es-CL" sz="1000" dirty="0" smtClean="0">
                  <a:latin typeface="Arial Narrow" pitchFamily="34" charset="0"/>
                </a:rPr>
                <a:t>, de puro musculo.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Ojos: Pequeños.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Ambiciones: Ser un exitoso inventor.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Gustos: El desafío, decirle al grupo a donde ir cuando buscan pistas, poner trampas, bailar cal Daphne, manejar la máquina del misterio, apasionarse por sus casos de misterio. </a:t>
              </a:r>
              <a:br>
                <a:rPr lang="es-CL" sz="1000" dirty="0" smtClean="0">
                  <a:latin typeface="Arial Narrow" pitchFamily="34" charset="0"/>
                </a:rPr>
              </a:br>
              <a:r>
                <a:rPr lang="es-CL" sz="1000" dirty="0" smtClean="0">
                  <a:latin typeface="Arial Narrow" pitchFamily="34" charset="0"/>
                </a:rPr>
                <a:t>Le desagrada: Que se le ponchen las llantas a la máquina del misterio, que se le acabe la gasolina a la máquina del misterio, los espiritistas.</a:t>
              </a:r>
            </a:p>
            <a:p>
              <a:pPr>
                <a:buNone/>
              </a:pPr>
              <a:r>
                <a:rPr lang="es-CL" sz="1000" dirty="0" smtClean="0">
                  <a:latin typeface="Arial Narrow" pitchFamily="34" charset="0"/>
                </a:rPr>
                <a:t>     </a:t>
              </a:r>
              <a:r>
                <a:rPr lang="es-CL" sz="1000" b="1" dirty="0" smtClean="0">
                  <a:latin typeface="Arial Narrow" pitchFamily="34" charset="0"/>
                </a:rPr>
                <a:t>Habilidad: Siempre está alerta a todo lo que pasa alrededor para crear nuevos inventos</a:t>
              </a:r>
              <a:r>
                <a:rPr lang="es-CL" sz="1600" b="1" dirty="0" smtClean="0">
                  <a:latin typeface="Arial Narrow" pitchFamily="34" charset="0"/>
                </a:rPr>
                <a:t>.</a:t>
              </a:r>
            </a:p>
            <a:p>
              <a:pPr algn="ctr"/>
              <a:endParaRPr lang="es-ES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755576" y="3501008"/>
              <a:ext cx="3240360" cy="2304256"/>
            </a:xfrm>
            <a:prstGeom prst="rect">
              <a:avLst/>
            </a:prstGeom>
            <a:solidFill>
              <a:srgbClr val="FF99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None/>
              </a:pP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Nombre completo: Daphne </a:t>
              </a:r>
              <a:r>
                <a:rPr lang="es-CL" sz="1050" dirty="0" err="1" smtClean="0">
                  <a:solidFill>
                    <a:schemeClr val="tx1"/>
                  </a:solidFill>
                  <a:latin typeface="Arial Narrow" pitchFamily="34" charset="0"/>
                </a:rPr>
                <a:t>Blake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Le dicen: Daphne la busca peligros.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Edad: Los adorables 16.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Estatura: 1.70 </a:t>
              </a:r>
              <a:r>
                <a:rPr lang="es-CL" sz="1050" dirty="0" err="1" smtClean="0">
                  <a:solidFill>
                    <a:schemeClr val="tx1"/>
                  </a:solidFill>
                  <a:latin typeface="Arial Narrow" pitchFamily="34" charset="0"/>
                </a:rPr>
                <a:t>Mts.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Peso: 53 </a:t>
              </a:r>
              <a:r>
                <a:rPr lang="es-CL" sz="1050" dirty="0" err="1" smtClean="0">
                  <a:solidFill>
                    <a:schemeClr val="tx1"/>
                  </a:solidFill>
                  <a:latin typeface="Arial Narrow" pitchFamily="34" charset="0"/>
                </a:rPr>
                <a:t>Kgs.</a:t>
              </a: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Ojos: Hermosos.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Ambiciones: Ser una escritora famosa de misterios.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Gustos: Bailar con Freddy, atrapar a los chicos malos y resolver misterios. </a:t>
              </a:r>
              <a:b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</a:br>
              <a:r>
                <a:rPr lang="es-CL" sz="1050" dirty="0" smtClean="0">
                  <a:solidFill>
                    <a:schemeClr val="tx1"/>
                  </a:solidFill>
                  <a:latin typeface="Arial Narrow" pitchFamily="34" charset="0"/>
                </a:rPr>
                <a:t>Le desagrada: Tener su cabello sucio o esponjado, viajar, caer en puertas con trampa, tener sus vestidos desgarrados o agujereados.</a:t>
              </a:r>
            </a:p>
            <a:p>
              <a:pPr>
                <a:buNone/>
              </a:pPr>
              <a:r>
                <a:rPr lang="es-CL" sz="1050" b="1" dirty="0" smtClean="0">
                  <a:solidFill>
                    <a:schemeClr val="tx1"/>
                  </a:solidFill>
                  <a:latin typeface="Arial Narrow" pitchFamily="34" charset="0"/>
                </a:rPr>
                <a:t>     Habilidad: Le gusta escribir, ya que tiene buena ortografía y redacción.</a:t>
              </a:r>
              <a:endParaRPr lang="es-CL" sz="1050" b="1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3995936" y="1196752"/>
              <a:ext cx="3240360" cy="230425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None/>
              </a:pPr>
              <a:r>
                <a:rPr lang="es-CL" sz="1100" dirty="0" smtClean="0">
                  <a:latin typeface="Arial Narrow" pitchFamily="34" charset="0"/>
                </a:rPr>
                <a:t>Nombre completo: Vilma </a:t>
              </a:r>
              <a:r>
                <a:rPr lang="es-CL" sz="1100" dirty="0" err="1" smtClean="0">
                  <a:latin typeface="Arial Narrow" pitchFamily="34" charset="0"/>
                </a:rPr>
                <a:t>Dinkley</a:t>
              </a:r>
              <a:r>
                <a:rPr lang="es-CL" sz="1100" dirty="0" smtClean="0">
                  <a:latin typeface="Arial Narrow" pitchFamily="34" charset="0"/>
                </a:rPr>
                <a:t>.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Le gusta que le digan: Vilma.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Edad: 15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Estatura: 1.44 </a:t>
              </a:r>
              <a:r>
                <a:rPr lang="es-CL" sz="1100" dirty="0" err="1" smtClean="0">
                  <a:latin typeface="Arial Narrow" pitchFamily="34" charset="0"/>
                </a:rPr>
                <a:t>Mts.</a:t>
              </a:r>
              <a:r>
                <a:rPr lang="es-CL" sz="1100" dirty="0" smtClean="0">
                  <a:latin typeface="Arial Narrow" pitchFamily="34" charset="0"/>
                </a:rPr>
                <a:t>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Peso: 45 </a:t>
              </a:r>
              <a:r>
                <a:rPr lang="es-CL" sz="1100" dirty="0" err="1" smtClean="0">
                  <a:latin typeface="Arial Narrow" pitchFamily="34" charset="0"/>
                </a:rPr>
                <a:t>Kgs.</a:t>
              </a:r>
              <a:r>
                <a:rPr lang="es-CL" sz="1100" dirty="0" smtClean="0">
                  <a:latin typeface="Arial Narrow" pitchFamily="34" charset="0"/>
                </a:rPr>
                <a:t>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Ojos: Café.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Ambiciones: No perder sus anteojos.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Gustos: La ciencia, rompecabezas de lógica, encontrar importantes pistas, resolver misterios, leer libros. </a:t>
              </a:r>
              <a:br>
                <a:rPr lang="es-CL" sz="1100" dirty="0" smtClean="0">
                  <a:latin typeface="Arial Narrow" pitchFamily="34" charset="0"/>
                </a:rPr>
              </a:br>
              <a:r>
                <a:rPr lang="es-CL" sz="1100" dirty="0" smtClean="0">
                  <a:latin typeface="Arial Narrow" pitchFamily="34" charset="0"/>
                </a:rPr>
                <a:t>Le desagrada: Perder sus anteojos, ser tan joven.</a:t>
              </a:r>
            </a:p>
            <a:p>
              <a:pPr>
                <a:buNone/>
              </a:pPr>
              <a:r>
                <a:rPr lang="es-CL" sz="1100" dirty="0" smtClean="0">
                  <a:latin typeface="Arial Narrow" pitchFamily="34" charset="0"/>
                </a:rPr>
                <a:t>     	</a:t>
              </a:r>
              <a:r>
                <a:rPr lang="es-CL" sz="1100" b="1" dirty="0" smtClean="0">
                  <a:latin typeface="Arial Narrow" pitchFamily="34" charset="0"/>
                </a:rPr>
                <a:t>Habilidad: Le gusta leer , es por eso que </a:t>
              </a:r>
            </a:p>
            <a:p>
              <a:pPr>
                <a:buNone/>
              </a:pPr>
              <a:r>
                <a:rPr lang="es-CL" sz="1100" b="1" dirty="0">
                  <a:latin typeface="Arial Narrow" pitchFamily="34" charset="0"/>
                </a:rPr>
                <a:t>	</a:t>
              </a:r>
              <a:r>
                <a:rPr lang="es-CL" sz="1100" b="1" dirty="0" smtClean="0">
                  <a:latin typeface="Arial Narrow" pitchFamily="34" charset="0"/>
                </a:rPr>
                <a:t> no le gusta perder sus anteojos.</a:t>
              </a:r>
              <a:endParaRPr lang="es-CL" sz="1100" b="1" dirty="0">
                <a:latin typeface="Arial Narrow" pitchFamily="34" charset="0"/>
              </a:endParaRPr>
            </a:p>
          </p:txBody>
        </p:sp>
      </p:grpSp>
      <p:sp>
        <p:nvSpPr>
          <p:cNvPr id="14" name="13 Rectángulo"/>
          <p:cNvSpPr/>
          <p:nvPr/>
        </p:nvSpPr>
        <p:spPr>
          <a:xfrm>
            <a:off x="3707904" y="3140968"/>
            <a:ext cx="1368152" cy="9361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Picture 2" descr="C:\Users\dianita\Desktop\personajes juegos\VIL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196752"/>
            <a:ext cx="966247" cy="11518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2" descr="C:\Users\dianita\Desktop\personajes juegos\FREDDY.jpg"/>
          <p:cNvPicPr>
            <a:picLocks noChangeAspect="1" noChangeArrowheads="1"/>
          </p:cNvPicPr>
          <p:nvPr/>
        </p:nvPicPr>
        <p:blipFill>
          <a:blip r:embed="rId4" cstate="print"/>
          <a:srcRect l="20588" r="14706"/>
          <a:stretch>
            <a:fillRect/>
          </a:stretch>
        </p:blipFill>
        <p:spPr bwMode="auto">
          <a:xfrm>
            <a:off x="7668344" y="4221088"/>
            <a:ext cx="905003" cy="1144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2" descr="C:\Users\dianita\Desktop\personajes juegos\DAF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077072"/>
            <a:ext cx="920826" cy="10969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2" descr="C:\Users\dianita\Desktop\personajes juegos\SHAGGY.jpg"/>
          <p:cNvPicPr>
            <a:picLocks noChangeAspect="1" noChangeArrowheads="1"/>
          </p:cNvPicPr>
          <p:nvPr/>
        </p:nvPicPr>
        <p:blipFill>
          <a:blip r:embed="rId6" cstate="print"/>
          <a:srcRect r="19444"/>
          <a:stretch>
            <a:fillRect/>
          </a:stretch>
        </p:blipFill>
        <p:spPr bwMode="auto">
          <a:xfrm>
            <a:off x="179512" y="1484784"/>
            <a:ext cx="987276" cy="10801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del Juego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Desarrollar las áreas socio-afectivas, cognitivas e instrumental, a través de un juego de imaginería, basada en la estrategia Metacognitiva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Instrucciones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21088"/>
          </a:xfrm>
        </p:spPr>
        <p:txBody>
          <a:bodyPr>
            <a:normAutofit fontScale="55000" lnSpcReduction="20000"/>
          </a:bodyPr>
          <a:lstStyle/>
          <a:p>
            <a:r>
              <a:rPr lang="es-CL" dirty="0" smtClean="0"/>
              <a:t>Se comienza con la historia, tirando la primera tarjeta que se encuentra en la parte inferior central del tablero. </a:t>
            </a:r>
            <a:endParaRPr lang="es-ES" dirty="0" smtClean="0"/>
          </a:p>
          <a:p>
            <a:r>
              <a:rPr lang="es-CL" dirty="0" smtClean="0"/>
              <a:t>Inicio del juego.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CL" dirty="0" smtClean="0"/>
              <a:t>Se presentan los personajes que nos ayudarán a resolver misterio, basado en los personajes de animación “</a:t>
            </a:r>
            <a:r>
              <a:rPr lang="es-CL" dirty="0" err="1" smtClean="0"/>
              <a:t>scooby-doo</a:t>
            </a:r>
            <a:r>
              <a:rPr lang="es-CL" dirty="0" smtClean="0"/>
              <a:t>”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CL" dirty="0" smtClean="0"/>
              <a:t>Para saber las características de cada uno, se deben sacar las tarjetas que se encuentran en el tablero tirando de la </a:t>
            </a:r>
            <a:r>
              <a:rPr lang="es-CL" dirty="0" err="1" smtClean="0"/>
              <a:t>papelilla</a:t>
            </a:r>
            <a:r>
              <a:rPr lang="es-CL" dirty="0" smtClean="0"/>
              <a:t> de cada lado. Se utilizaron estos personajes con la finalidad, que son todos distintos, y que cada uno tiene una habilidad que ayudarán al beneficiario a superar la dificultad que se presentan durante el juego y presentan una edad relacionada con  Juan.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CL" dirty="0" smtClean="0"/>
              <a:t>Las tarjetas amarillas son propias del beneficiario, en las cuales se encuentra la tarea asignada para desarrollar; si el alumno requiere la ayuda de alguno de los personajes según su habilidad, deberá sacar la tarjeta numerada “comodín” del color  correspondiente a cada personaje, y este le entregará una pista para solucionar el conflicto.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CL" dirty="0" smtClean="0"/>
              <a:t>Así pasando cada etapa deberá contestar todas las preguntas, para llegar al final del misterio.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Modelo</a:t>
            </a:r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5841" name="Group 1"/>
          <p:cNvGrpSpPr>
            <a:grpSpLocks/>
          </p:cNvGrpSpPr>
          <p:nvPr/>
        </p:nvGrpSpPr>
        <p:grpSpPr bwMode="auto">
          <a:xfrm>
            <a:off x="395536" y="692696"/>
            <a:ext cx="8250435" cy="5184576"/>
            <a:chOff x="1380" y="2880"/>
            <a:chExt cx="13842" cy="8722"/>
          </a:xfrm>
        </p:grpSpPr>
        <p:sp>
          <p:nvSpPr>
            <p:cNvPr id="35842" name="Rectangle 2"/>
            <p:cNvSpPr>
              <a:spLocks noChangeArrowheads="1"/>
            </p:cNvSpPr>
            <p:nvPr/>
          </p:nvSpPr>
          <p:spPr bwMode="auto">
            <a:xfrm>
              <a:off x="5984" y="2880"/>
              <a:ext cx="4556" cy="58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CL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Modelo interdisciplinario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3" name="Rectangle 3"/>
            <p:cNvSpPr>
              <a:spLocks noChangeArrowheads="1"/>
            </p:cNvSpPr>
            <p:nvPr/>
          </p:nvSpPr>
          <p:spPr bwMode="auto">
            <a:xfrm>
              <a:off x="5249" y="3935"/>
              <a:ext cx="6104" cy="285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Un coordinador es el encargado de: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lang="es-CL" sz="1100" dirty="0">
                  <a:latin typeface="Times New Roman" pitchFamily="18" charset="0"/>
                  <a:cs typeface="Arial" pitchFamily="34" charset="0"/>
                </a:rPr>
                <a:t>I</a:t>
              </a:r>
              <a:r>
                <a:rPr kumimoji="0" lang="es-CL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ntegrar y  organizar los distintos aportes de los profesionales </a:t>
              </a:r>
              <a:endPara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Tomar la</a:t>
              </a:r>
              <a:r>
                <a:rPr kumimoji="0" lang="es-CL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decisión de quienes son los profesionales que deberán trabajar en el caso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kumimoji="0" lang="es-CL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Para así realizar una intervención integral de acuerdo  a las necesidades.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844" name="AutoShape 4"/>
            <p:cNvCxnSpPr>
              <a:cxnSpLocks noChangeShapeType="1"/>
            </p:cNvCxnSpPr>
            <p:nvPr/>
          </p:nvCxnSpPr>
          <p:spPr bwMode="auto">
            <a:xfrm>
              <a:off x="8146" y="3460"/>
              <a:ext cx="0" cy="47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35845" name="Group 5"/>
            <p:cNvGrpSpPr>
              <a:grpSpLocks/>
            </p:cNvGrpSpPr>
            <p:nvPr/>
          </p:nvGrpSpPr>
          <p:grpSpPr bwMode="auto">
            <a:xfrm>
              <a:off x="1380" y="6488"/>
              <a:ext cx="13842" cy="5114"/>
              <a:chOff x="1380" y="5611"/>
              <a:chExt cx="13842" cy="5114"/>
            </a:xfrm>
          </p:grpSpPr>
          <p:cxnSp>
            <p:nvCxnSpPr>
              <p:cNvPr id="35846" name="AutoShape 6"/>
              <p:cNvCxnSpPr>
                <a:cxnSpLocks noChangeShapeType="1"/>
              </p:cNvCxnSpPr>
              <p:nvPr/>
            </p:nvCxnSpPr>
            <p:spPr bwMode="auto">
              <a:xfrm flipV="1">
                <a:off x="3202" y="6086"/>
                <a:ext cx="9951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5847" name="AutoShape 7"/>
              <p:cNvCxnSpPr>
                <a:cxnSpLocks noChangeShapeType="1"/>
              </p:cNvCxnSpPr>
              <p:nvPr/>
            </p:nvCxnSpPr>
            <p:spPr bwMode="auto">
              <a:xfrm>
                <a:off x="8104" y="5611"/>
                <a:ext cx="0" cy="475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5848" name="AutoShape 8"/>
              <p:cNvCxnSpPr>
                <a:cxnSpLocks noChangeShapeType="1"/>
              </p:cNvCxnSpPr>
              <p:nvPr/>
            </p:nvCxnSpPr>
            <p:spPr bwMode="auto">
              <a:xfrm>
                <a:off x="3202" y="6086"/>
                <a:ext cx="0" cy="475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5849" name="AutoShape 9"/>
              <p:cNvCxnSpPr>
                <a:cxnSpLocks noChangeShapeType="1"/>
              </p:cNvCxnSpPr>
              <p:nvPr/>
            </p:nvCxnSpPr>
            <p:spPr bwMode="auto">
              <a:xfrm>
                <a:off x="13153" y="6087"/>
                <a:ext cx="0" cy="475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5850" name="Rectangle 10"/>
              <p:cNvSpPr>
                <a:spLocks noChangeArrowheads="1"/>
              </p:cNvSpPr>
              <p:nvPr/>
            </p:nvSpPr>
            <p:spPr bwMode="auto">
              <a:xfrm>
                <a:off x="1805" y="6562"/>
                <a:ext cx="2859" cy="64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Neurólogo</a:t>
                </a: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5851" name="AutoShape 11"/>
              <p:cNvCxnSpPr>
                <a:cxnSpLocks noChangeShapeType="1"/>
              </p:cNvCxnSpPr>
              <p:nvPr/>
            </p:nvCxnSpPr>
            <p:spPr bwMode="auto">
              <a:xfrm>
                <a:off x="3202" y="7207"/>
                <a:ext cx="0" cy="475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5852" name="Rectangle 12"/>
              <p:cNvSpPr>
                <a:spLocks noChangeArrowheads="1"/>
              </p:cNvSpPr>
              <p:nvPr/>
            </p:nvSpPr>
            <p:spPr bwMode="auto">
              <a:xfrm>
                <a:off x="11760" y="6562"/>
                <a:ext cx="2859" cy="64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Psicopedagogía</a:t>
                </a: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5853" name="AutoShape 13"/>
              <p:cNvCxnSpPr>
                <a:cxnSpLocks noChangeShapeType="1"/>
              </p:cNvCxnSpPr>
              <p:nvPr/>
            </p:nvCxnSpPr>
            <p:spPr bwMode="auto">
              <a:xfrm>
                <a:off x="13157" y="7207"/>
                <a:ext cx="0" cy="47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5854" name="Rectangle 14"/>
              <p:cNvSpPr>
                <a:spLocks noChangeArrowheads="1"/>
              </p:cNvSpPr>
              <p:nvPr/>
            </p:nvSpPr>
            <p:spPr bwMode="auto">
              <a:xfrm>
                <a:off x="1380" y="7682"/>
                <a:ext cx="3869" cy="1452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Por su diagnóstico, déficit atencional con hiperactividad.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Por indicios de asperger</a:t>
                </a: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855" name="Rectangle 15"/>
              <p:cNvSpPr>
                <a:spLocks noChangeArrowheads="1"/>
              </p:cNvSpPr>
              <p:nvPr/>
            </p:nvSpPr>
            <p:spPr bwMode="auto">
              <a:xfrm>
                <a:off x="11353" y="7682"/>
                <a:ext cx="3869" cy="3043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Por las dificultades que presenta en escritura:</a:t>
                </a:r>
              </a:p>
              <a:p>
                <a:pPr marL="457200" marR="0" lvl="1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 typeface="Calibri" pitchFamily="34" charset="0"/>
                  <a:buChar char="-"/>
                  <a:tabLst/>
                </a:pPr>
                <a:r>
                  <a:rPr kumimoji="0" lang="es-CL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Dispráxia</a:t>
                </a: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motora</a:t>
                </a:r>
              </a:p>
              <a:p>
                <a:pPr lvl="1" fontAlgn="base">
                  <a:spcBef>
                    <a:spcPct val="0"/>
                  </a:spcBef>
                  <a:spcAft>
                    <a:spcPts val="1000"/>
                  </a:spcAft>
                  <a:buFont typeface="Calibri" pitchFamily="34" charset="0"/>
                  <a:buChar char="-"/>
                </a:pPr>
                <a:r>
                  <a:rPr kumimoji="0" lang="es-CL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Disgrafía</a:t>
                </a:r>
                <a:endParaRPr kumimoji="0" lang="es-CL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lvl="1" fontAlgn="base">
                  <a:spcBef>
                    <a:spcPct val="0"/>
                  </a:spcBef>
                  <a:spcAft>
                    <a:spcPts val="1000"/>
                  </a:spcAft>
                  <a:buFont typeface="Calibri" pitchFamily="34" charset="0"/>
                  <a:buChar char="-"/>
                </a:pP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Disortografía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Escolar.</a:t>
                </a:r>
                <a:r>
                  <a:rPr lang="es-CL" sz="1100" dirty="0">
                    <a:latin typeface="Calibri" pitchFamily="34" charset="0"/>
                    <a:cs typeface="Arial" pitchFamily="34" charset="0"/>
                  </a:rPr>
                  <a:t> </a:t>
                </a: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Bajo rendimiento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5856" name="AutoShape 16"/>
              <p:cNvCxnSpPr>
                <a:cxnSpLocks noChangeShapeType="1"/>
              </p:cNvCxnSpPr>
              <p:nvPr/>
            </p:nvCxnSpPr>
            <p:spPr bwMode="auto">
              <a:xfrm>
                <a:off x="8085" y="6086"/>
                <a:ext cx="0" cy="475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5857" name="Rectangle 17"/>
              <p:cNvSpPr>
                <a:spLocks noChangeArrowheads="1"/>
              </p:cNvSpPr>
              <p:nvPr/>
            </p:nvSpPr>
            <p:spPr bwMode="auto">
              <a:xfrm>
                <a:off x="6688" y="6562"/>
                <a:ext cx="2859" cy="645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Psicólogo </a:t>
                </a: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5858" name="AutoShape 18"/>
              <p:cNvCxnSpPr>
                <a:cxnSpLocks noChangeShapeType="1"/>
              </p:cNvCxnSpPr>
              <p:nvPr/>
            </p:nvCxnSpPr>
            <p:spPr bwMode="auto">
              <a:xfrm>
                <a:off x="8085" y="7207"/>
                <a:ext cx="0" cy="475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5859" name="Rectangle 19"/>
              <p:cNvSpPr>
                <a:spLocks noChangeArrowheads="1"/>
              </p:cNvSpPr>
              <p:nvPr/>
            </p:nvSpPr>
            <p:spPr bwMode="auto">
              <a:xfrm>
                <a:off x="6263" y="7682"/>
                <a:ext cx="3869" cy="179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457200" marR="0" lvl="1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tabLst/>
                </a:pP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-También en su dificultad en relación con sus pares.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tabLst/>
                </a:pPr>
                <a:r>
                  <a:rPr kumimoji="0" lang="es-CL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- Control de impulsos.</a:t>
                </a:r>
                <a:endParaRPr kumimoji="0" lang="es-E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Adecuaciones curriculares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Según las características de Juan y las necesidades de este. </a:t>
            </a:r>
          </a:p>
          <a:p>
            <a:r>
              <a:rPr lang="es-ES" dirty="0" smtClean="0"/>
              <a:t>Juan requiere de necesidades educativas especiales. (mixtas)</a:t>
            </a:r>
          </a:p>
          <a:p>
            <a:endParaRPr lang="es-ES" dirty="0" smtClean="0"/>
          </a:p>
          <a:p>
            <a:r>
              <a:rPr lang="es-ES" dirty="0" smtClean="0"/>
              <a:t>El relación a los principios escogimos tres:</a:t>
            </a:r>
          </a:p>
          <a:p>
            <a:pPr lvl="1"/>
            <a:r>
              <a:rPr lang="es-ES" dirty="0" smtClean="0"/>
              <a:t>Principio de significatividad.</a:t>
            </a:r>
          </a:p>
          <a:p>
            <a:pPr lvl="1"/>
            <a:r>
              <a:rPr lang="es-ES" dirty="0" smtClean="0"/>
              <a:t>Principio de realidad</a:t>
            </a:r>
          </a:p>
          <a:p>
            <a:pPr lvl="1"/>
            <a:r>
              <a:rPr lang="es-ES" dirty="0" smtClean="0"/>
              <a:t>Principio de participación e implicación. </a:t>
            </a:r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Adecuaciones curriculares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El currículum escogido para Juan ha sido el especial.</a:t>
            </a:r>
          </a:p>
          <a:p>
            <a:r>
              <a:rPr lang="es-ES" dirty="0" smtClean="0"/>
              <a:t>El nivel utilizado para este caso. Será el de adaptación curricular individuales. </a:t>
            </a:r>
          </a:p>
          <a:p>
            <a:r>
              <a:rPr lang="es-ES" dirty="0" smtClean="0"/>
              <a:t>El tipo de adaptaciones será curriculares individualizadas muy significativas, puesto que nos da un respaldo, de que si nuestro objetivo no da resultados al hacer modificaciones poco significativas podemos llegar a realizar adaptaciones en su totalidad.</a:t>
            </a:r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3059832" y="6093296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6021288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67544" y="836711"/>
          <a:ext cx="7920880" cy="515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4248472"/>
              </a:tblGrid>
              <a:tr h="307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Datos generales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48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Tipo de necesidad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educativa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Necesidades educativas especiales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(permanente y transitorias)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243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Tipo de currículum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err="1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Curriculum</a:t>
                      </a: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ordinario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con modificaciones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2568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Nivel de adaptación curricular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Individual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194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Datos específicos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1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Tipo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de adaptación curricular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Individualizada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, muy significativas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2762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Adaptaciones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de recursos materiales o personales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423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Adaptaciones de organización escolar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Ubicación del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alumno dentro del aula, definir tiempos para cada actividad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423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Adaptaciones de evaluación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instrumentos,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cantidad de contenidos, métodos, exigencias y apoyo durante la evaluación.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423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Adecuaciones de actividades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Realizar actividades que motiven al alumno,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en base a su propia experiencia 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723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Adaptaciones de metodología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Apoyo dentro del aula, actividades que estimulen la experiencia directa, reflexión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y expresión escrita, metodología que favorezcan la ayuda y cooperación entre los alumnos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253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Adaptaciones de contenidos 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Eliminación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de contenidos menos significativos y o de base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  <a:tr h="423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Adaptaciones de objetivos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20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Simplificación del nivel de exigencias del objetivos</a:t>
                      </a:r>
                      <a:r>
                        <a:rPr lang="es-CL" sz="1200" baseline="0" dirty="0" smtClean="0"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y cambio de temporalizarían.</a:t>
                      </a:r>
                      <a:endParaRPr lang="es-ES" sz="1200" dirty="0"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/>
          </a:bodyPr>
          <a:lstStyle/>
          <a:p>
            <a:r>
              <a:rPr lang="es-CL" sz="2000" dirty="0" smtClean="0"/>
              <a:t>Propuesta líneas generales de adaptaciones curriculares</a:t>
            </a:r>
            <a:endParaRPr lang="es-E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Sugerencias y derivaciones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Al Beneficiario</a:t>
            </a:r>
          </a:p>
          <a:p>
            <a:pPr lvl="1"/>
            <a:r>
              <a:rPr lang="es-CL" dirty="0" smtClean="0"/>
              <a:t>Continuar con la intervención psicopedagógica.</a:t>
            </a:r>
          </a:p>
          <a:p>
            <a:pPr lvl="1"/>
            <a:r>
              <a:rPr lang="es-CL" dirty="0" smtClean="0"/>
              <a:t>Iniciar intervención psicológica.</a:t>
            </a:r>
          </a:p>
          <a:p>
            <a:pPr lvl="1"/>
            <a:r>
              <a:rPr lang="es-CL" dirty="0" smtClean="0"/>
              <a:t>Organizar su tiempo en función a potenciar sus técnicas y hábitos de estudio.</a:t>
            </a:r>
          </a:p>
          <a:p>
            <a:pPr lvl="1"/>
            <a:r>
              <a:rPr lang="es-CL" dirty="0" smtClean="0"/>
              <a:t>Cuidar ortografía y redacción al momento de realizar la escritura.</a:t>
            </a:r>
            <a:endParaRPr lang="es-ES" dirty="0" smtClean="0"/>
          </a:p>
          <a:p>
            <a:pPr lvl="1">
              <a:buNone/>
            </a:pPr>
            <a:endParaRPr lang="es-CL" dirty="0" smtClean="0"/>
          </a:p>
          <a:p>
            <a:pPr lvl="1"/>
            <a:endParaRPr lang="es-CL" dirty="0" smtClean="0"/>
          </a:p>
          <a:p>
            <a:pPr lvl="1"/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Sugerencias y derivaciones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A Los padres</a:t>
            </a:r>
          </a:p>
          <a:p>
            <a:pPr lvl="1"/>
            <a:r>
              <a:rPr lang="es-CL" dirty="0" smtClean="0"/>
              <a:t>Realizar juegos de escritura (ejemplo bachilleratos).</a:t>
            </a:r>
          </a:p>
          <a:p>
            <a:pPr lvl="1"/>
            <a:r>
              <a:rPr lang="es-CL" dirty="0" smtClean="0"/>
              <a:t>Instruir a menor a respetar turnos al hablar, y a escuchar atentamente lo que se le quiere decir. (en conversaciones cotidianas)</a:t>
            </a:r>
          </a:p>
          <a:p>
            <a:pPr lvl="1"/>
            <a:r>
              <a:rPr lang="es-CL" dirty="0" smtClean="0"/>
              <a:t>Calendarizar en conjunto con el beneficiario las actividades a realizar, ya sea escolares como cotidianas.</a:t>
            </a:r>
          </a:p>
          <a:p>
            <a:pPr lvl="1"/>
            <a:r>
              <a:rPr lang="es-CL" dirty="0" smtClean="0"/>
              <a:t>Elaborar una lista con los deberes que debe cumplir dentro del hogar.</a:t>
            </a:r>
          </a:p>
          <a:p>
            <a:pPr lvl="1"/>
            <a:endParaRPr lang="es-CL" dirty="0" smtClean="0"/>
          </a:p>
          <a:p>
            <a:pPr lvl="1"/>
            <a:endParaRPr lang="es-CL" dirty="0" smtClean="0"/>
          </a:p>
          <a:p>
            <a:pPr lvl="1"/>
            <a:endParaRPr lang="es-CL" dirty="0" smtClean="0"/>
          </a:p>
          <a:p>
            <a:pPr lvl="1"/>
            <a:endParaRPr lang="es-CL" dirty="0" smtClean="0"/>
          </a:p>
          <a:p>
            <a:pPr lvl="1"/>
            <a:endParaRPr lang="es-ES" dirty="0"/>
          </a:p>
        </p:txBody>
      </p:sp>
      <p:sp>
        <p:nvSpPr>
          <p:cNvPr id="4" name="3 Elipse">
            <a:hlinkClick r:id="rId3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Sugerencias y derivaciones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A Los profesores.</a:t>
            </a:r>
          </a:p>
          <a:p>
            <a:pPr lvl="1"/>
            <a:r>
              <a:rPr lang="es-CL" dirty="0" smtClean="0"/>
              <a:t>Revisar redacción y ortografía en cada uno de los trabajos.</a:t>
            </a:r>
          </a:p>
          <a:p>
            <a:pPr lvl="1"/>
            <a:r>
              <a:rPr lang="es-CL" dirty="0" smtClean="0"/>
              <a:t>Incentivar las relaciones con los pares, realizando trabajos en equipo.</a:t>
            </a:r>
          </a:p>
          <a:p>
            <a:pPr lvl="1"/>
            <a:r>
              <a:rPr lang="es-CL" dirty="0" smtClean="0"/>
              <a:t>Incentivar al beneficiario a realizar deberes dentro del aula.</a:t>
            </a:r>
          </a:p>
          <a:p>
            <a:pPr lvl="1">
              <a:buNone/>
            </a:pPr>
            <a:endParaRPr lang="es-CL" dirty="0" smtClean="0"/>
          </a:p>
          <a:p>
            <a:pPr lvl="1"/>
            <a:endParaRPr lang="es-CL" dirty="0" smtClean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s-CL" dirty="0" smtClean="0"/>
              <a:t>Pauta de despistaje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4248472"/>
          </a:xfrm>
        </p:spPr>
        <p:txBody>
          <a:bodyPr/>
          <a:lstStyle/>
          <a:p>
            <a:r>
              <a:rPr lang="es-CL" dirty="0" smtClean="0"/>
              <a:t>Identificación del alumno.</a:t>
            </a:r>
          </a:p>
          <a:p>
            <a:endParaRPr lang="es-CL" dirty="0" smtClean="0"/>
          </a:p>
          <a:p>
            <a:pPr>
              <a:buNone/>
            </a:pPr>
            <a:r>
              <a:rPr lang="es-CL" dirty="0" smtClean="0"/>
              <a:t>		Nombre: Juan Manuel Ramírez Torres</a:t>
            </a:r>
          </a:p>
          <a:p>
            <a:pPr>
              <a:buNone/>
            </a:pPr>
            <a:r>
              <a:rPr lang="es-CL" dirty="0" smtClean="0"/>
              <a:t>		Edad: 13 años y 6 meses</a:t>
            </a:r>
          </a:p>
          <a:p>
            <a:pPr>
              <a:buNone/>
            </a:pPr>
            <a:r>
              <a:rPr lang="es-CL" dirty="0" smtClean="0"/>
              <a:t>		Curso: 7mo básico</a:t>
            </a:r>
          </a:p>
          <a:p>
            <a:pPr>
              <a:buNone/>
            </a:pPr>
            <a:r>
              <a:rPr lang="es-CL" dirty="0" smtClean="0"/>
              <a:t>		Establecimiento: San Pedro de Quilicura</a:t>
            </a:r>
          </a:p>
          <a:p>
            <a:pPr>
              <a:buNone/>
            </a:pPr>
            <a:r>
              <a:rPr lang="es-CL" dirty="0" smtClean="0"/>
              <a:t>		Fecha: 24 de Septiembre 2013</a:t>
            </a:r>
          </a:p>
          <a:p>
            <a:pPr>
              <a:buNone/>
            </a:pPr>
            <a:r>
              <a:rPr lang="es-CL" dirty="0" smtClean="0"/>
              <a:t>		Aplicado a: Profesor</a:t>
            </a:r>
            <a:endParaRPr lang="es-ES" dirty="0" smtClean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es-CL" dirty="0" smtClean="0"/>
              <a:t>¿En que asignatura presenta mayor dificultad?</a:t>
            </a:r>
          </a:p>
          <a:p>
            <a:pPr lvl="3"/>
            <a:r>
              <a:rPr lang="es-CL" dirty="0" smtClean="0"/>
              <a:t>Lenguaje __X__</a:t>
            </a:r>
          </a:p>
          <a:p>
            <a:pPr lvl="3"/>
            <a:r>
              <a:rPr lang="es-CL" dirty="0" smtClean="0"/>
              <a:t>Matemáticas __X__</a:t>
            </a:r>
          </a:p>
          <a:p>
            <a:pPr lvl="3"/>
            <a:r>
              <a:rPr lang="es-CL" dirty="0" smtClean="0"/>
              <a:t>Otras____</a:t>
            </a:r>
          </a:p>
          <a:p>
            <a:pPr lvl="3"/>
            <a:r>
              <a:rPr lang="es-CL" dirty="0" smtClean="0"/>
              <a:t>¿Cuál o cuáles? _____________</a:t>
            </a:r>
          </a:p>
          <a:p>
            <a:endParaRPr lang="es-CL" dirty="0" smtClean="0"/>
          </a:p>
          <a:p>
            <a:r>
              <a:rPr lang="es-CL" dirty="0" smtClean="0"/>
              <a:t>¿Asiste diariamente a clases?</a:t>
            </a:r>
          </a:p>
          <a:p>
            <a:pPr lvl="3"/>
            <a:r>
              <a:rPr lang="es-CL" dirty="0" smtClean="0"/>
              <a:t>Entre 100% y 80% _____X____</a:t>
            </a:r>
          </a:p>
          <a:p>
            <a:pPr lvl="3"/>
            <a:r>
              <a:rPr lang="es-CL" dirty="0" smtClean="0"/>
              <a:t>Entre 80% y 60%___________</a:t>
            </a:r>
          </a:p>
          <a:p>
            <a:pPr lvl="3"/>
            <a:r>
              <a:rPr lang="es-CL" dirty="0" smtClean="0"/>
              <a:t>Entre 60% y 40% __________</a:t>
            </a:r>
          </a:p>
          <a:p>
            <a:r>
              <a:rPr lang="es-CL" dirty="0" smtClean="0"/>
              <a:t>¿ha repetido algún curso?</a:t>
            </a:r>
          </a:p>
          <a:p>
            <a:pPr lvl="3"/>
            <a:r>
              <a:rPr lang="es-CL" dirty="0" smtClean="0"/>
              <a:t>Cuál? </a:t>
            </a:r>
            <a:r>
              <a:rPr lang="es-CL" u="sng" dirty="0" smtClean="0"/>
              <a:t>.   6° básico    .</a:t>
            </a:r>
            <a:endParaRPr lang="es-CL" dirty="0" smtClean="0"/>
          </a:p>
          <a:p>
            <a:pPr lvl="3"/>
            <a:r>
              <a:rPr lang="es-CL" dirty="0" smtClean="0"/>
              <a:t>Motivo </a:t>
            </a:r>
            <a:r>
              <a:rPr lang="es-CL" u="sng" dirty="0" smtClean="0"/>
              <a:t>Bajo rendimiento escolar</a:t>
            </a:r>
          </a:p>
          <a:p>
            <a:pPr lvl="3"/>
            <a:endParaRPr lang="es-CL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 rot="5400000">
            <a:off x="6231595" y="2206315"/>
            <a:ext cx="5118720" cy="706090"/>
          </a:xfrm>
        </p:spPr>
        <p:txBody>
          <a:bodyPr/>
          <a:lstStyle/>
          <a:p>
            <a:r>
              <a:rPr lang="es-CL" dirty="0" smtClean="0"/>
              <a:t>Pauta de despistaje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r>
              <a:rPr lang="es-CL" dirty="0" smtClean="0"/>
              <a:t>¿Tiene buenas relaciones con sus compañeros?</a:t>
            </a:r>
          </a:p>
          <a:p>
            <a:pPr lvl="3"/>
            <a:r>
              <a:rPr lang="es-CL" dirty="0" smtClean="0"/>
              <a:t>Grupo de amigos </a:t>
            </a:r>
            <a:r>
              <a:rPr lang="es-CL" u="sng" dirty="0" smtClean="0"/>
              <a:t>No se relaciona con ellos</a:t>
            </a:r>
          </a:p>
          <a:p>
            <a:pPr lvl="3"/>
            <a:r>
              <a:rPr lang="es-CL" dirty="0" smtClean="0"/>
              <a:t>Invitaciones a sus casas</a:t>
            </a:r>
          </a:p>
          <a:p>
            <a:r>
              <a:rPr lang="es-CL" dirty="0" smtClean="0"/>
              <a:t>¿</a:t>
            </a:r>
            <a:r>
              <a:rPr lang="es-ES" dirty="0" smtClean="0"/>
              <a:t> Asiste o ha asistido a algún especialista?</a:t>
            </a:r>
          </a:p>
          <a:p>
            <a:pPr lvl="3"/>
            <a:r>
              <a:rPr lang="es-ES" dirty="0" smtClean="0"/>
              <a:t>¿Cuál? </a:t>
            </a:r>
            <a:r>
              <a:rPr lang="es-ES" u="sng" dirty="0" smtClean="0"/>
              <a:t>.    Neurólogo    .</a:t>
            </a:r>
          </a:p>
          <a:p>
            <a:pPr lvl="3"/>
            <a:r>
              <a:rPr lang="es-ES" dirty="0" smtClean="0"/>
              <a:t>¿Por qué? </a:t>
            </a:r>
            <a:r>
              <a:rPr lang="es-ES" u="sng" dirty="0" smtClean="0"/>
              <a:t>. Por Déficit atencional con hiperactividad.</a:t>
            </a:r>
          </a:p>
          <a:p>
            <a:pPr lvl="3"/>
            <a:r>
              <a:rPr lang="es-ES" dirty="0" smtClean="0"/>
              <a:t>¿Cuándo? </a:t>
            </a:r>
            <a:r>
              <a:rPr lang="es-ES" u="sng" dirty="0" smtClean="0"/>
              <a:t>.    5 años</a:t>
            </a:r>
          </a:p>
          <a:p>
            <a:r>
              <a:rPr lang="es-CL" dirty="0" smtClean="0"/>
              <a:t>¿Presenta dificultad para mantener la atención en clases? </a:t>
            </a:r>
          </a:p>
          <a:p>
            <a:pPr lvl="4"/>
            <a:r>
              <a:rPr lang="es-CL" dirty="0" smtClean="0"/>
              <a:t>No___________</a:t>
            </a:r>
          </a:p>
          <a:p>
            <a:pPr lvl="4"/>
            <a:r>
              <a:rPr lang="es-CL" dirty="0" smtClean="0"/>
              <a:t>Si _____X_____</a:t>
            </a:r>
          </a:p>
          <a:p>
            <a:r>
              <a:rPr lang="es-ES_tradnl" dirty="0" smtClean="0"/>
              <a:t>¿Participa de manera activa e interactúa positivamente con sus compañeros?</a:t>
            </a:r>
          </a:p>
          <a:p>
            <a:pPr lvl="4"/>
            <a:r>
              <a:rPr lang="es-CL" dirty="0" smtClean="0"/>
              <a:t>No ____X____</a:t>
            </a:r>
          </a:p>
          <a:p>
            <a:pPr lvl="4"/>
            <a:r>
              <a:rPr lang="es-CL" dirty="0" smtClean="0"/>
              <a:t>Si __________</a:t>
            </a:r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 rot="5400000">
            <a:off x="6231595" y="2206315"/>
            <a:ext cx="5118720" cy="706090"/>
          </a:xfrm>
        </p:spPr>
        <p:txBody>
          <a:bodyPr/>
          <a:lstStyle/>
          <a:p>
            <a:r>
              <a:rPr lang="es-CL" dirty="0" smtClean="0"/>
              <a:t>Pauta de despistaje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¿El alumno necesita de su ayuda con mayor frecuencia que el resto de sus compañeros?</a:t>
            </a:r>
            <a:endParaRPr lang="es-CL" dirty="0" smtClean="0"/>
          </a:p>
          <a:p>
            <a:pPr lvl="4"/>
            <a:r>
              <a:rPr lang="es-CL" dirty="0" smtClean="0"/>
              <a:t>No__________</a:t>
            </a:r>
          </a:p>
          <a:p>
            <a:pPr lvl="4"/>
            <a:r>
              <a:rPr lang="es-CL" dirty="0" smtClean="0"/>
              <a:t>Si ____X______</a:t>
            </a:r>
          </a:p>
          <a:p>
            <a:pPr lvl="4">
              <a:buNone/>
            </a:pPr>
            <a:endParaRPr lang="es-CL" dirty="0" smtClean="0"/>
          </a:p>
          <a:p>
            <a:r>
              <a:rPr lang="es-CL" sz="2800" dirty="0" smtClean="0"/>
              <a:t>El alumno en la sala de clases:</a:t>
            </a:r>
            <a:endParaRPr lang="es-ES" dirty="0" smtClean="0"/>
          </a:p>
          <a:p>
            <a:pPr lvl="4"/>
            <a:r>
              <a:rPr lang="es-CL" dirty="0" smtClean="0"/>
              <a:t>- ¿Espera su turno para hablar?        SI _________ NO____X____</a:t>
            </a:r>
            <a:endParaRPr lang="es-ES" dirty="0" smtClean="0"/>
          </a:p>
          <a:p>
            <a:pPr lvl="4"/>
            <a:r>
              <a:rPr lang="es-CL" dirty="0" smtClean="0"/>
              <a:t>- ¿Responde lo que se le pregunta?  SI_____X____ NO_________</a:t>
            </a:r>
            <a:endParaRPr lang="es-ES" dirty="0" smtClean="0"/>
          </a:p>
          <a:p>
            <a:pPr lvl="4"/>
            <a:r>
              <a:rPr lang="es-CL" dirty="0" smtClean="0"/>
              <a:t>- ¿Participa de manera activa?         SI__________ NO____X____</a:t>
            </a:r>
            <a:endParaRPr lang="es-ES" dirty="0" smtClean="0"/>
          </a:p>
          <a:p>
            <a:pPr lvl="4"/>
            <a:endParaRPr lang="es-CL" dirty="0" smtClean="0"/>
          </a:p>
          <a:p>
            <a:r>
              <a:rPr lang="es-CL" sz="2800" dirty="0" smtClean="0"/>
              <a:t>¿Los padres o  apoderados demuestran compromiso en el proceso enseñanza- aprendizaje?     </a:t>
            </a:r>
            <a:endParaRPr lang="es-ES" dirty="0" smtClean="0"/>
          </a:p>
          <a:p>
            <a:pPr lvl="4"/>
            <a:r>
              <a:rPr lang="es-CL" dirty="0" smtClean="0"/>
              <a:t>-Firmando las comunicaciones del profesor ____Si____</a:t>
            </a:r>
            <a:endParaRPr lang="es-ES" dirty="0" smtClean="0"/>
          </a:p>
          <a:p>
            <a:pPr lvl="4"/>
            <a:r>
              <a:rPr lang="es-CL" dirty="0" smtClean="0"/>
              <a:t>-Asistiendo a las reuniones del </a:t>
            </a:r>
            <a:r>
              <a:rPr lang="es-CL" dirty="0" err="1" smtClean="0"/>
              <a:t>colegio_____Si</a:t>
            </a:r>
            <a:r>
              <a:rPr lang="es-CL" dirty="0" smtClean="0"/>
              <a:t>________</a:t>
            </a:r>
            <a:endParaRPr lang="es-ES" dirty="0" smtClean="0"/>
          </a:p>
          <a:p>
            <a:r>
              <a:rPr lang="es-CL" sz="2800" dirty="0" smtClean="0"/>
              <a:t>Presenta dificultades visuales o auditivas aparentes y si están siendo compensadas</a:t>
            </a:r>
            <a:endParaRPr lang="es-ES" dirty="0" smtClean="0"/>
          </a:p>
          <a:p>
            <a:pPr lvl="4"/>
            <a:r>
              <a:rPr lang="es-CL" dirty="0" smtClean="0"/>
              <a:t>Visuales ____No______</a:t>
            </a:r>
          </a:p>
          <a:p>
            <a:pPr lvl="4"/>
            <a:r>
              <a:rPr lang="es-CL" dirty="0" err="1" smtClean="0"/>
              <a:t>Auditivas_____No</a:t>
            </a:r>
            <a:r>
              <a:rPr lang="es-CL" dirty="0" smtClean="0"/>
              <a:t>_____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281936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6209928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 rot="5400000">
            <a:off x="6231595" y="2206315"/>
            <a:ext cx="5118720" cy="70609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Pauta de despistaje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s-CL" dirty="0" smtClean="0"/>
              <a:t>Anamnesis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lvl="0"/>
            <a:r>
              <a:rPr lang="es-CL" dirty="0" smtClean="0"/>
              <a:t>Datos Personales:</a:t>
            </a:r>
            <a:endParaRPr lang="es-ES" dirty="0" smtClean="0"/>
          </a:p>
          <a:p>
            <a:pPr lvl="4"/>
            <a:r>
              <a:rPr lang="es-CL" dirty="0" smtClean="0"/>
              <a:t>Nombre completo: Juan Manuel Ramírez Torres</a:t>
            </a:r>
            <a:endParaRPr lang="es-ES" dirty="0" smtClean="0"/>
          </a:p>
          <a:p>
            <a:pPr lvl="4"/>
            <a:r>
              <a:rPr lang="es-CL" dirty="0" smtClean="0"/>
              <a:t>Edad: 13 años y 6 meses</a:t>
            </a:r>
            <a:endParaRPr lang="es-ES" dirty="0" smtClean="0"/>
          </a:p>
          <a:p>
            <a:pPr lvl="4"/>
            <a:r>
              <a:rPr lang="es-CL" dirty="0" smtClean="0"/>
              <a:t>Fecha de nacimiento: 1 Mayo del 2000</a:t>
            </a:r>
            <a:endParaRPr lang="es-ES" dirty="0" smtClean="0"/>
          </a:p>
          <a:p>
            <a:pPr lvl="4"/>
            <a:r>
              <a:rPr lang="es-CL" dirty="0" smtClean="0"/>
              <a:t>Nacionalidad: Chilena</a:t>
            </a:r>
            <a:endParaRPr lang="es-ES" dirty="0" smtClean="0"/>
          </a:p>
          <a:p>
            <a:pPr lvl="4"/>
            <a:r>
              <a:rPr lang="es-CL" dirty="0" smtClean="0"/>
              <a:t>Escolaridad: Dos años de pre-básica, más 6 años de escolaridad básica, más un año de repitencia (6to básico)</a:t>
            </a:r>
            <a:endParaRPr lang="es-ES" dirty="0" smtClean="0"/>
          </a:p>
          <a:p>
            <a:pPr lvl="4"/>
            <a:r>
              <a:rPr lang="es-CL" dirty="0" smtClean="0"/>
              <a:t>Establecimiento: San Pedro Quilicura</a:t>
            </a:r>
            <a:endParaRPr lang="es-ES" dirty="0" smtClean="0"/>
          </a:p>
          <a:p>
            <a:pPr lvl="4"/>
            <a:r>
              <a:rPr lang="es-CL" dirty="0" smtClean="0"/>
              <a:t>Idioma natal: Castellano </a:t>
            </a:r>
          </a:p>
          <a:p>
            <a:pPr lvl="4">
              <a:buNone/>
            </a:pPr>
            <a:endParaRPr lang="es-ES" dirty="0" smtClean="0"/>
          </a:p>
          <a:p>
            <a:pPr lvl="0"/>
            <a:r>
              <a:rPr lang="es-CL" dirty="0" smtClean="0"/>
              <a:t> Antecedentes Familiares: </a:t>
            </a:r>
            <a:endParaRPr lang="es-ES" dirty="0" smtClean="0"/>
          </a:p>
          <a:p>
            <a:pPr lvl="4"/>
            <a:r>
              <a:rPr lang="es-CL" dirty="0" smtClean="0"/>
              <a:t>Padre: Juan Ramírez Correa</a:t>
            </a:r>
            <a:endParaRPr lang="es-ES" dirty="0" smtClean="0"/>
          </a:p>
          <a:p>
            <a:pPr lvl="4"/>
            <a:r>
              <a:rPr lang="es-CL" dirty="0" smtClean="0"/>
              <a:t>Edad: 45 años</a:t>
            </a:r>
            <a:endParaRPr lang="es-ES" dirty="0" smtClean="0"/>
          </a:p>
          <a:p>
            <a:pPr lvl="4"/>
            <a:r>
              <a:rPr lang="es-CL" dirty="0" smtClean="0"/>
              <a:t>Ocupación: Taxista</a:t>
            </a:r>
            <a:endParaRPr lang="es-ES" dirty="0" smtClean="0"/>
          </a:p>
          <a:p>
            <a:pPr lvl="4"/>
            <a:r>
              <a:rPr lang="es-CL" dirty="0" smtClean="0"/>
              <a:t>Escolaridad: 4 medio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4"/>
            <a:r>
              <a:rPr lang="es-CL" dirty="0" smtClean="0"/>
              <a:t>Madre: Daniela Torres Roa</a:t>
            </a:r>
            <a:endParaRPr lang="es-ES" dirty="0" smtClean="0"/>
          </a:p>
          <a:p>
            <a:pPr lvl="4"/>
            <a:r>
              <a:rPr lang="es-CL" dirty="0" smtClean="0"/>
              <a:t>Edad: 40 años</a:t>
            </a:r>
            <a:endParaRPr lang="es-ES" dirty="0" smtClean="0"/>
          </a:p>
          <a:p>
            <a:pPr lvl="4"/>
            <a:r>
              <a:rPr lang="es-CL" dirty="0" smtClean="0"/>
              <a:t>Ocupación: Dueña de casa</a:t>
            </a:r>
            <a:endParaRPr lang="es-ES" dirty="0" smtClean="0"/>
          </a:p>
          <a:p>
            <a:pPr lvl="4"/>
            <a:r>
              <a:rPr lang="es-CL" dirty="0" smtClean="0"/>
              <a:t>Escolaridad: Cuarto medio</a:t>
            </a:r>
          </a:p>
          <a:p>
            <a:pPr lvl="4"/>
            <a:endParaRPr lang="es-ES" dirty="0" smtClean="0"/>
          </a:p>
          <a:p>
            <a:pPr lvl="4"/>
            <a:r>
              <a:rPr lang="es-CL" dirty="0" smtClean="0"/>
              <a:t>Hermanos: Carolina Ramírez Torres y Francisca Ramirez Torres</a:t>
            </a:r>
            <a:endParaRPr lang="es-ES" dirty="0" smtClean="0"/>
          </a:p>
          <a:p>
            <a:pPr lvl="4"/>
            <a:r>
              <a:rPr lang="es-CL" dirty="0" smtClean="0"/>
              <a:t>Edad (s): 9 y 4 años respectivamente</a:t>
            </a:r>
            <a:endParaRPr lang="es-ES" dirty="0" smtClean="0"/>
          </a:p>
          <a:p>
            <a:pPr lvl="4"/>
            <a:r>
              <a:rPr lang="es-CL" dirty="0" smtClean="0"/>
              <a:t>Ocupación: Estudiantes</a:t>
            </a:r>
            <a:endParaRPr lang="es-ES" dirty="0" smtClean="0"/>
          </a:p>
          <a:p>
            <a:pPr lvl="4"/>
            <a:r>
              <a:rPr lang="es-CL" dirty="0" smtClean="0"/>
              <a:t>Escolaridad</a:t>
            </a:r>
            <a:r>
              <a:rPr lang="es-ES" dirty="0" smtClean="0"/>
              <a:t>:  tercero y pre-</a:t>
            </a:r>
            <a:r>
              <a:rPr lang="es-ES" dirty="0" err="1" smtClean="0"/>
              <a:t>kinder</a:t>
            </a:r>
            <a:r>
              <a:rPr lang="es-ES" dirty="0" smtClean="0"/>
              <a:t> respectivamente.</a:t>
            </a:r>
          </a:p>
          <a:p>
            <a:pPr lvl="4"/>
            <a:endParaRPr lang="es-ES" dirty="0" smtClean="0"/>
          </a:p>
          <a:p>
            <a:pPr lvl="0"/>
            <a:r>
              <a:rPr lang="es-CL" dirty="0" smtClean="0"/>
              <a:t>Antecedentes Pre natal: </a:t>
            </a:r>
            <a:endParaRPr lang="es-ES" dirty="0" smtClean="0"/>
          </a:p>
          <a:p>
            <a:pPr lvl="4"/>
            <a:r>
              <a:rPr lang="es-CL" dirty="0" smtClean="0"/>
              <a:t>Embarazo programado: si</a:t>
            </a:r>
            <a:endParaRPr lang="es-ES" dirty="0" smtClean="0"/>
          </a:p>
          <a:p>
            <a:pPr lvl="4"/>
            <a:r>
              <a:rPr lang="es-CL" dirty="0" smtClean="0"/>
              <a:t>Síntomas de aborto: no</a:t>
            </a:r>
            <a:endParaRPr lang="es-ES" dirty="0" smtClean="0"/>
          </a:p>
          <a:p>
            <a:pPr lvl="4"/>
            <a:r>
              <a:rPr lang="es-CL" dirty="0" smtClean="0"/>
              <a:t>Estado emocional: Tranquilo</a:t>
            </a:r>
            <a:endParaRPr lang="es-ES" dirty="0" smtClean="0"/>
          </a:p>
          <a:p>
            <a:pPr lvl="4"/>
            <a:r>
              <a:rPr lang="es-CL" dirty="0" smtClean="0"/>
              <a:t>Enfermedades: ninguna</a:t>
            </a:r>
            <a:endParaRPr lang="es-ES" dirty="0" smtClean="0"/>
          </a:p>
          <a:p>
            <a:pPr lvl="4"/>
            <a:r>
              <a:rPr lang="es-CL" dirty="0" smtClean="0"/>
              <a:t>Medicamentos: Vitaminas y sulfato ferroso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2987824" y="6021288"/>
            <a:ext cx="2304256" cy="57606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Volver al menú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Flecha derecha">
            <a:hlinkClick r:id="" action="ppaction://hlinkshowjump?jump=nextslide"/>
          </p:cNvPr>
          <p:cNvSpPr/>
          <p:nvPr/>
        </p:nvSpPr>
        <p:spPr>
          <a:xfrm>
            <a:off x="6012160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Siguiente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derecha">
            <a:hlinkClick r:id="" action="ppaction://hlinkshowjump?jump=previousslide"/>
          </p:cNvPr>
          <p:cNvSpPr/>
          <p:nvPr/>
        </p:nvSpPr>
        <p:spPr>
          <a:xfrm flipH="1">
            <a:off x="683568" y="5949280"/>
            <a:ext cx="1728192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A</a:t>
            </a:r>
            <a:r>
              <a:rPr lang="es-CL" dirty="0" smtClean="0">
                <a:solidFill>
                  <a:schemeClr val="tx1"/>
                </a:solidFill>
              </a:rPr>
              <a:t>nterior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 rot="5400000">
            <a:off x="6477503" y="1888400"/>
            <a:ext cx="4554897" cy="77809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Anamnesis</a:t>
            </a:r>
            <a:endParaRPr kumimoji="0" lang="es-E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328</TotalTime>
  <Words>2638</Words>
  <Application>Microsoft Office PowerPoint</Application>
  <PresentationFormat>Presentación en pantalla (4:3)</PresentationFormat>
  <Paragraphs>513</Paragraphs>
  <Slides>39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0" baseType="lpstr">
      <vt:lpstr>Mirador</vt:lpstr>
      <vt:lpstr>Juan Manuel Ramírez torres</vt:lpstr>
      <vt:lpstr>Índice</vt:lpstr>
      <vt:lpstr>Presentación</vt:lpstr>
      <vt:lpstr>Pauta de despistaje</vt:lpstr>
      <vt:lpstr>Pauta de despistaje</vt:lpstr>
      <vt:lpstr>Pauta de despistaje</vt:lpstr>
      <vt:lpstr>Diapositiva 7</vt:lpstr>
      <vt:lpstr>Anamnesis</vt:lpstr>
      <vt:lpstr>Diapositiva 9</vt:lpstr>
      <vt:lpstr>Diapositiva 10</vt:lpstr>
      <vt:lpstr>Diapositiva 11</vt:lpstr>
      <vt:lpstr>Diapositiva 12</vt:lpstr>
      <vt:lpstr>Diapositiva 13</vt:lpstr>
      <vt:lpstr>Propuesta Diagnóstica</vt:lpstr>
      <vt:lpstr>Diapositiva 15</vt:lpstr>
      <vt:lpstr>Instrumentos a Utilizar</vt:lpstr>
      <vt:lpstr>Diapositiva 17</vt:lpstr>
      <vt:lpstr>Justificación: </vt:lpstr>
      <vt:lpstr>Diapositiva 19</vt:lpstr>
      <vt:lpstr>Diapositiva 20</vt:lpstr>
      <vt:lpstr>Diapositiva 21</vt:lpstr>
      <vt:lpstr>Justificación</vt:lpstr>
      <vt:lpstr>Diapositiva 23</vt:lpstr>
      <vt:lpstr>Diapositiva 24</vt:lpstr>
      <vt:lpstr>Diapositiva 25</vt:lpstr>
      <vt:lpstr>Justificación</vt:lpstr>
      <vt:lpstr>Hipótesis Diagnostica</vt:lpstr>
      <vt:lpstr>Cuadro de habilidades y dificultades</vt:lpstr>
      <vt:lpstr>Estrategia</vt:lpstr>
      <vt:lpstr>Juego</vt:lpstr>
      <vt:lpstr>Objetivo del Juego</vt:lpstr>
      <vt:lpstr>Instrucciones</vt:lpstr>
      <vt:lpstr>Modelo</vt:lpstr>
      <vt:lpstr>Adecuaciones curriculares</vt:lpstr>
      <vt:lpstr>Adecuaciones curriculares</vt:lpstr>
      <vt:lpstr>Propuesta líneas generales de adaptaciones curriculares</vt:lpstr>
      <vt:lpstr>Sugerencias y derivaciones</vt:lpstr>
      <vt:lpstr>Sugerencias y derivaciones</vt:lpstr>
      <vt:lpstr>Sugerencias y derivaciones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Juan Manuel Ramírez torres</dc:title>
  <dc:creator>KATY</dc:creator>
  <cp:lastModifiedBy>KATY</cp:lastModifiedBy>
  <cp:revision>36</cp:revision>
  <dcterms:created xsi:type="dcterms:W3CDTF">2013-12-01T18:05:12Z</dcterms:created>
  <dcterms:modified xsi:type="dcterms:W3CDTF">2013-12-09T00:36:57Z</dcterms:modified>
</cp:coreProperties>
</file>